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315" r:id="rId3"/>
    <p:sldId id="316" r:id="rId4"/>
    <p:sldId id="317" r:id="rId5"/>
    <p:sldId id="332" r:id="rId6"/>
    <p:sldId id="303" r:id="rId7"/>
    <p:sldId id="352" r:id="rId8"/>
    <p:sldId id="353" r:id="rId9"/>
    <p:sldId id="259" r:id="rId10"/>
    <p:sldId id="299" r:id="rId11"/>
    <p:sldId id="310" r:id="rId12"/>
    <p:sldId id="350" r:id="rId13"/>
    <p:sldId id="351" r:id="rId14"/>
    <p:sldId id="260" r:id="rId15"/>
    <p:sldId id="328" r:id="rId16"/>
    <p:sldId id="329" r:id="rId17"/>
    <p:sldId id="333" r:id="rId18"/>
    <p:sldId id="334" r:id="rId19"/>
    <p:sldId id="263" r:id="rId20"/>
    <p:sldId id="261" r:id="rId21"/>
    <p:sldId id="319" r:id="rId22"/>
    <p:sldId id="258" r:id="rId23"/>
    <p:sldId id="262" r:id="rId24"/>
    <p:sldId id="265" r:id="rId25"/>
    <p:sldId id="266" r:id="rId26"/>
    <p:sldId id="304" r:id="rId27"/>
    <p:sldId id="267" r:id="rId28"/>
    <p:sldId id="305" r:id="rId29"/>
    <p:sldId id="269" r:id="rId30"/>
    <p:sldId id="336" r:id="rId31"/>
    <p:sldId id="274" r:id="rId32"/>
    <p:sldId id="275" r:id="rId33"/>
    <p:sldId id="276" r:id="rId34"/>
    <p:sldId id="338" r:id="rId35"/>
    <p:sldId id="354" r:id="rId36"/>
    <p:sldId id="355" r:id="rId37"/>
    <p:sldId id="277" r:id="rId38"/>
    <p:sldId id="281" r:id="rId39"/>
    <p:sldId id="339" r:id="rId40"/>
    <p:sldId id="340" r:id="rId41"/>
    <p:sldId id="341" r:id="rId42"/>
    <p:sldId id="342" r:id="rId43"/>
    <p:sldId id="343" r:id="rId44"/>
    <p:sldId id="282" r:id="rId45"/>
    <p:sldId id="314" r:id="rId46"/>
    <p:sldId id="280" r:id="rId47"/>
    <p:sldId id="278" r:id="rId48"/>
    <p:sldId id="279" r:id="rId49"/>
    <p:sldId id="283" r:id="rId50"/>
    <p:sldId id="347" r:id="rId51"/>
    <p:sldId id="348" r:id="rId52"/>
    <p:sldId id="270" r:id="rId53"/>
    <p:sldId id="323" r:id="rId54"/>
    <p:sldId id="324" r:id="rId55"/>
    <p:sldId id="325" r:id="rId56"/>
    <p:sldId id="326" r:id="rId57"/>
    <p:sldId id="285" r:id="rId58"/>
    <p:sldId id="286" r:id="rId59"/>
    <p:sldId id="287" r:id="rId60"/>
    <p:sldId id="308" r:id="rId61"/>
    <p:sldId id="288" r:id="rId62"/>
    <p:sldId id="349" r:id="rId63"/>
    <p:sldId id="289" r:id="rId64"/>
    <p:sldId id="345" r:id="rId65"/>
    <p:sldId id="291" r:id="rId66"/>
    <p:sldId id="290" r:id="rId67"/>
    <p:sldId id="293" r:id="rId68"/>
    <p:sldId id="309" r:id="rId69"/>
    <p:sldId id="292" r:id="rId70"/>
    <p:sldId id="311" r:id="rId71"/>
    <p:sldId id="312" r:id="rId72"/>
    <p:sldId id="327" r:id="rId73"/>
    <p:sldId id="294" r:id="rId74"/>
    <p:sldId id="296" r:id="rId75"/>
    <p:sldId id="346" r:id="rId76"/>
    <p:sldId id="313" r:id="rId77"/>
    <p:sldId id="297" r:id="rId78"/>
    <p:sldId id="300" r:id="rId79"/>
    <p:sldId id="301" r:id="rId80"/>
    <p:sldId id="344" r:id="rId81"/>
    <p:sldId id="264" r:id="rId82"/>
    <p:sldId id="268" r:id="rId83"/>
    <p:sldId id="320" r:id="rId84"/>
    <p:sldId id="284" r:id="rId85"/>
    <p:sldId id="298" r:id="rId8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4348" y="2143116"/>
            <a:ext cx="7643866" cy="150019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5786" y="3786190"/>
            <a:ext cx="7500990" cy="85725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HY견고딕" pitchFamily="18" charset="-127"/>
                <a:ea typeface="HY견고딕" pitchFamily="18" charset="-12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dirty="0" smtClean="0"/>
              <a:t>마스터 부제목 스타일 편집</a:t>
            </a:r>
            <a:endParaRPr kumimoji="0" 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그림 7" descr="캡처 복사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309384"/>
            <a:ext cx="9144000" cy="548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b"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500175"/>
            <a:ext cx="8229600" cy="4625989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455646" y="1428736"/>
            <a:ext cx="8215370" cy="1588"/>
          </a:xfrm>
          <a:prstGeom prst="line">
            <a:avLst/>
          </a:prstGeom>
          <a:noFill/>
          <a:ln w="28575" cap="sq" cmpd="sng" algn="ctr">
            <a:solidFill>
              <a:srgbClr val="E49458"/>
            </a:solidFill>
            <a:prstDash val="solid"/>
          </a:ln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rgbClr val="E49458">
                <a:tint val="100000"/>
                <a:shade val="100000"/>
                <a:hueMod val="100000"/>
                <a:satMod val="100000"/>
              </a:srgbClr>
            </a:contourClr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643834" y="-15949"/>
            <a:ext cx="1500166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643834" y="285728"/>
            <a:ext cx="1214446" cy="6286546"/>
          </a:xfrm>
          <a:noFill/>
        </p:spPr>
        <p:txBody>
          <a:bodyPr vert="eaVert" anchor="b"/>
          <a:lstStyle>
            <a:lvl1pPr algn="ctr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571481"/>
            <a:ext cx="7115196" cy="5715044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"/>
            <a:ext cx="28572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buFont typeface="Wingdings"/>
              <a:buChar char=""/>
              <a:defRPr sz="2400">
                <a:latin typeface="HY견고딕" pitchFamily="18" charset="-127"/>
                <a:ea typeface="HY견고딕" pitchFamily="18" charset="-127"/>
              </a:defRPr>
            </a:lvl1pPr>
            <a:lvl2pPr>
              <a:buSzPct val="120000"/>
              <a:defRPr sz="2400">
                <a:latin typeface="HY견고딕" pitchFamily="18" charset="-127"/>
                <a:ea typeface="HY견고딕" pitchFamily="18" charset="-127"/>
              </a:defRPr>
            </a:lvl2pPr>
            <a:lvl3pPr>
              <a:buSzPct val="120000"/>
              <a:defRPr/>
            </a:lvl3pPr>
          </a:lstStyle>
          <a:p>
            <a:pPr lvl="0" eaLnBrk="1" latinLnBrk="0" hangingPunct="1"/>
            <a:r>
              <a:rPr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dirty="0" smtClean="0"/>
              <a:t>둘째 수준</a:t>
            </a:r>
          </a:p>
          <a:p>
            <a:pPr lvl="2" eaLnBrk="1" latinLnBrk="0" hangingPunct="1"/>
            <a:r>
              <a:rPr lang="ko-KR" altLang="en-US" dirty="0" smtClean="0"/>
              <a:t>셋째 수준</a:t>
            </a:r>
          </a:p>
          <a:p>
            <a:pPr lvl="3" eaLnBrk="1" latinLnBrk="0" hangingPunct="1"/>
            <a:r>
              <a:rPr lang="ko-KR" altLang="en-US" dirty="0" smtClean="0"/>
              <a:t>넷째 수준</a:t>
            </a:r>
          </a:p>
          <a:p>
            <a:pPr lvl="4" eaLnBrk="1" latinLnBrk="0" hangingPunct="1"/>
            <a:r>
              <a:rPr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5" y="285728"/>
            <a:ext cx="8554805" cy="939784"/>
          </a:xfrm>
        </p:spPr>
        <p:txBody>
          <a:bodyPr>
            <a:normAutofit/>
          </a:bodyPr>
          <a:lstStyle>
            <a:lvl1pPr algn="l">
              <a:defRPr sz="3200" b="0"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pic>
        <p:nvPicPr>
          <p:cNvPr id="8" name="그림 7" descr="캡처 복사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309384"/>
            <a:ext cx="9144000" cy="5486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9"/>
            <a:ext cx="456478" cy="6857999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071810"/>
            <a:ext cx="7715304" cy="1504952"/>
          </a:xfrm>
        </p:spPr>
        <p:txBody>
          <a:bodyPr anchor="ctr"/>
          <a:lstStyle>
            <a:lvl1pPr algn="l">
              <a:defRPr sz="4000" b="0" cap="all"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4500570"/>
            <a:ext cx="7715304" cy="1643064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500034" y="4429132"/>
            <a:ext cx="771530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날짜 개체 틀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285728"/>
            <a:ext cx="9144032" cy="114301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 bwMode="invGray">
          <a:xfrm>
            <a:off x="785782" y="1643050"/>
            <a:ext cx="3786218" cy="4429156"/>
          </a:xfrm>
          <a:prstGeom prst="roundRect">
            <a:avLst>
              <a:gd name="adj" fmla="val 5345"/>
            </a:avLst>
          </a:prstGeom>
          <a:solidFill>
            <a:schemeClr val="tx2">
              <a:tint val="50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 bwMode="invGray">
          <a:xfrm>
            <a:off x="4714876" y="1643050"/>
            <a:ext cx="3785616" cy="4429156"/>
          </a:xfrm>
          <a:prstGeom prst="roundRect">
            <a:avLst>
              <a:gd name="adj" fmla="val 6980"/>
            </a:avLst>
          </a:prstGeom>
          <a:solidFill>
            <a:schemeClr val="tx2">
              <a:tint val="75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내용 개체 틀 9"/>
          <p:cNvSpPr>
            <a:spLocks noGrp="1"/>
          </p:cNvSpPr>
          <p:nvPr>
            <p:ph sz="half" idx="2"/>
          </p:nvPr>
        </p:nvSpPr>
        <p:spPr bwMode="invGray">
          <a:xfrm>
            <a:off x="500038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1">
                  <a:shade val="75000"/>
                  <a:alpha val="50000"/>
                </a:schemeClr>
              </a:gs>
              <a:gs pos="100000">
                <a:schemeClr val="accent1">
                  <a:shade val="75000"/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 bwMode="ltGray">
          <a:xfrm>
            <a:off x="500038" y="5429264"/>
            <a:ext cx="4005072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2" name="내용 개체 틀 11"/>
          <p:cNvSpPr>
            <a:spLocks noGrp="1"/>
          </p:cNvSpPr>
          <p:nvPr>
            <p:ph sz="half" idx="4"/>
          </p:nvPr>
        </p:nvSpPr>
        <p:spPr bwMode="invGray">
          <a:xfrm>
            <a:off x="4716932" y="1500174"/>
            <a:ext cx="4000529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2">
                  <a:shade val="75000"/>
                  <a:alpha val="50000"/>
                </a:schemeClr>
              </a:gs>
              <a:gs pos="100000">
                <a:schemeClr val="accent2"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 bwMode="ltGray">
          <a:xfrm>
            <a:off x="4714876" y="5429264"/>
            <a:ext cx="4000528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859915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8596" y="6"/>
            <a:ext cx="8286808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invGray">
          <a:xfrm>
            <a:off x="285720" y="263808"/>
            <a:ext cx="8858280" cy="664862"/>
          </a:xfrm>
          <a:prstGeom prst="rect">
            <a:avLst/>
          </a:prstGeom>
          <a:solidFill>
            <a:schemeClr val="tx1">
              <a:tint val="95000"/>
              <a:alpha val="69804"/>
            </a:scheme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invGray">
          <a:xfrm>
            <a:off x="500034" y="285728"/>
            <a:ext cx="8143932" cy="642942"/>
          </a:xfrm>
          <a:noFill/>
        </p:spPr>
        <p:txBody>
          <a:bodyPr anchor="b">
            <a:noAutofit/>
          </a:bodyPr>
          <a:lstStyle>
            <a:lvl1pPr algn="l">
              <a:defRPr sz="2800" b="1">
                <a:ln w="9525" cmpd="sng">
                  <a:noFill/>
                </a:ln>
                <a:solidFill>
                  <a:schemeClr val="bg1"/>
                </a:solidFill>
                <a:effectLst>
                  <a:outerShdw blurRad="44450" dist="25400" dir="2700000" algn="tl" rotWithShape="0">
                    <a:schemeClr val="tx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1006230"/>
            <a:ext cx="2214578" cy="53517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내용 개체 틀 14"/>
          <p:cNvSpPr>
            <a:spLocks noGrp="1"/>
          </p:cNvSpPr>
          <p:nvPr>
            <p:ph sz="quarter" idx="1"/>
          </p:nvPr>
        </p:nvSpPr>
        <p:spPr>
          <a:xfrm>
            <a:off x="2786064" y="1000108"/>
            <a:ext cx="5857875" cy="535783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28572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3571876"/>
            <a:ext cx="9144000" cy="3286126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571876"/>
            <a:ext cx="3286148" cy="113824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4714884"/>
            <a:ext cx="3286148" cy="11430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572272"/>
            <a:ext cx="2895600" cy="29775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idx="1"/>
          </p:nvPr>
        </p:nvSpPr>
        <p:spPr>
          <a:xfrm>
            <a:off x="4000496" y="1071546"/>
            <a:ext cx="4214842" cy="4714908"/>
          </a:xfrm>
          <a:solidFill>
            <a:schemeClr val="tx2"/>
          </a:solidFill>
          <a:ln w="152400" cap="rnd">
            <a:solidFill>
              <a:srgbClr val="FFFFFF"/>
            </a:soli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10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tint val="10000"/>
                  </a:schemeClr>
                </a:solidFill>
                <a:effectLst>
                  <a:outerShdw blurRad="50800" dist="50800" dir="5400000" algn="tl" rotWithShape="0">
                    <a:srgbClr val="000000">
                      <a:alpha val="58000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2380"/>
            <a:ext cx="9144000" cy="283348"/>
          </a:xfrm>
          <a:prstGeom prst="rect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12353" y="274638"/>
            <a:ext cx="8545927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E189A74-FF09-42DE-BFBA-706AA55E757B}" type="datetimeFigureOut">
              <a:rPr lang="ko-KR" altLang="en-US" smtClean="0"/>
              <a:pPr/>
              <a:t>2015-08-17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572272"/>
            <a:ext cx="2895600" cy="285752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572272"/>
            <a:ext cx="2133600" cy="285752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C4EADBC2-CB6F-48A8-A392-89CA963DC1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0" kern="1200" spc="100" dirty="0">
          <a:ln w="18000">
            <a:noFill/>
            <a:prstDash val="solid"/>
          </a:ln>
          <a:solidFill>
            <a:schemeClr val="tx1"/>
          </a:solidFill>
          <a:effectLst>
            <a:outerShdw blurRad="44450" dist="25400" dir="2700000" algn="tl" rotWithShape="0">
              <a:schemeClr val="bg1">
                <a:alpha val="51000"/>
              </a:scheme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oter.net/archives/227656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post.malltail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eleparts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jelly-pop.com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poloholic.co.kr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3kh.co.kr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buyfine.net/main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blog.naver.com/sdh0426wow/220021555157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design-book.co.kr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mailto:jungminsoft@gmail.com" TargetMode="External"/><Relationship Id="rId2" Type="http://schemas.openxmlformats.org/officeDocument/2006/relationships/hyperlink" Target="http://www.jungminsoft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구매대행 성공 창업 전략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ko-KR" altLang="en-US" b="1" dirty="0" err="1" smtClean="0"/>
              <a:t>정민소프트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손성필 대표</a:t>
            </a:r>
            <a:endParaRPr lang="en-US" altLang="ko-KR" b="1" dirty="0" smtClean="0"/>
          </a:p>
          <a:p>
            <a:r>
              <a:rPr lang="ko-KR" altLang="en-US" b="1" dirty="0" smtClean="0"/>
              <a:t>일자 </a:t>
            </a:r>
            <a:r>
              <a:rPr lang="en-US" altLang="ko-KR" b="1" dirty="0" smtClean="0"/>
              <a:t>: </a:t>
            </a:r>
            <a:r>
              <a:rPr lang="en-US" altLang="ko-KR" b="1" dirty="0" smtClean="0"/>
              <a:t>2015.8.17</a:t>
            </a:r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장기 불황 속에 가계 가처분 소득 감소</a:t>
            </a:r>
            <a:endParaRPr lang="en-US" altLang="ko-KR" dirty="0" smtClean="0"/>
          </a:p>
          <a:p>
            <a:r>
              <a:rPr lang="ko-KR" altLang="en-US" dirty="0" smtClean="0"/>
              <a:t>노후에 대한 불안으로 소비심리 위축</a:t>
            </a:r>
            <a:endParaRPr lang="en-US" altLang="ko-KR" dirty="0" smtClean="0"/>
          </a:p>
          <a:p>
            <a:r>
              <a:rPr lang="ko-KR" altLang="en-US" dirty="0" smtClean="0"/>
              <a:t>조금 불편해도 참는다</a:t>
            </a:r>
            <a:r>
              <a:rPr lang="en-US" altLang="ko-KR" dirty="0" smtClean="0"/>
              <a:t>!</a:t>
            </a:r>
          </a:p>
          <a:p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알뜰구매현상</a:t>
            </a:r>
            <a:endParaRPr lang="ko-KR" altLang="en-US" dirty="0"/>
          </a:p>
        </p:txBody>
      </p:sp>
      <p:pic>
        <p:nvPicPr>
          <p:cNvPr id="4" name="그림 3" descr="크기변환_지니킴x페르쉐%20코엑스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3140968"/>
            <a:ext cx="5053964" cy="2900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백화점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</a:t>
            </a:r>
            <a:r>
              <a:rPr lang="ko-KR" altLang="en-US" dirty="0" smtClean="0"/>
              <a:t>해외직구 구매비용</a:t>
            </a:r>
            <a:endParaRPr lang="ko-KR" altLang="en-US" dirty="0"/>
          </a:p>
        </p:txBody>
      </p:sp>
      <p:pic>
        <p:nvPicPr>
          <p:cNvPr id="4" name="내용 개체 틀 3" descr="캡처0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736"/>
            <a:ext cx="5210903" cy="429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86644" y="5286388"/>
            <a:ext cx="1214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 smtClean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100" dirty="0" smtClean="0">
                <a:latin typeface="맑은 고딕" pitchFamily="50" charset="-127"/>
                <a:ea typeface="맑은 고딕" pitchFamily="50" charset="-127"/>
              </a:rPr>
              <a:t>:</a:t>
            </a:r>
            <a:r>
              <a:rPr lang="ko-KR" altLang="en-US" sz="1100" dirty="0" err="1" smtClean="0">
                <a:latin typeface="맑은 고딕" pitchFamily="50" charset="-127"/>
                <a:ea typeface="맑은 고딕" pitchFamily="50" charset="-127"/>
              </a:rPr>
              <a:t>매일경제</a:t>
            </a:r>
            <a:endParaRPr lang="ko-KR" altLang="en-US" sz="11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직구 얼마나 싼가</a:t>
            </a:r>
            <a:r>
              <a:rPr lang="en-US" altLang="ko-KR" dirty="0" smtClean="0"/>
              <a:t>? </a:t>
            </a:r>
            <a:r>
              <a:rPr lang="en-US" altLang="ko-KR" dirty="0" err="1" smtClean="0"/>
              <a:t>Bestbuy</a:t>
            </a:r>
            <a:r>
              <a:rPr lang="en-US" altLang="ko-KR" dirty="0" smtClean="0"/>
              <a:t> Sale</a:t>
            </a:r>
            <a:r>
              <a:rPr lang="ko-KR" altLang="en-US" dirty="0" smtClean="0"/>
              <a:t>행사</a:t>
            </a:r>
            <a:endParaRPr lang="ko-KR" altLang="en-US" dirty="0"/>
          </a:p>
        </p:txBody>
      </p:sp>
      <p:pic>
        <p:nvPicPr>
          <p:cNvPr id="7" name="내용 개체 틀 6" descr="베스트바이어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6120" y="1600200"/>
            <a:ext cx="601175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직구 얼마나 싼가</a:t>
            </a:r>
            <a:r>
              <a:rPr lang="en-US" altLang="ko-KR" dirty="0" smtClean="0"/>
              <a:t>? </a:t>
            </a:r>
            <a:r>
              <a:rPr lang="en-US" altLang="ko-KR" dirty="0" err="1" smtClean="0"/>
              <a:t>Bestbuy</a:t>
            </a:r>
            <a:r>
              <a:rPr lang="en-US" altLang="ko-KR" dirty="0" smtClean="0"/>
              <a:t> Sale</a:t>
            </a:r>
            <a:r>
              <a:rPr lang="ko-KR" altLang="en-US" dirty="0" smtClean="0"/>
              <a:t>행사</a:t>
            </a:r>
            <a:endParaRPr lang="ko-KR" altLang="en-US" dirty="0"/>
          </a:p>
        </p:txBody>
      </p:sp>
      <p:pic>
        <p:nvPicPr>
          <p:cNvPr id="5" name="내용 개체 틀 4" descr="베스트바이어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8244" y="1600200"/>
            <a:ext cx="460751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규모의 경제에서 가치의 경제로</a:t>
            </a:r>
            <a:endParaRPr lang="en-US" altLang="ko-KR" dirty="0" smtClean="0"/>
          </a:p>
          <a:p>
            <a:r>
              <a:rPr lang="ko-KR" altLang="en-US" dirty="0" smtClean="0"/>
              <a:t>개인의 자율성을 존중하는 분위기</a:t>
            </a:r>
            <a:endParaRPr lang="en-US" altLang="ko-KR" dirty="0" smtClean="0"/>
          </a:p>
          <a:p>
            <a:r>
              <a:rPr lang="ko-KR" altLang="en-US" dirty="0" smtClean="0"/>
              <a:t>개성을 추구하는 경향</a:t>
            </a:r>
            <a:endParaRPr lang="en-US" altLang="ko-KR" dirty="0" smtClean="0"/>
          </a:p>
          <a:p>
            <a:r>
              <a:rPr lang="ko-KR" altLang="en-US" dirty="0" smtClean="0"/>
              <a:t>작은 사치의 추구</a:t>
            </a:r>
            <a:endParaRPr lang="en-US" altLang="ko-KR" dirty="0" smtClean="0"/>
          </a:p>
          <a:p>
            <a:r>
              <a:rPr lang="ko-KR" altLang="en-US" dirty="0" err="1" smtClean="0"/>
              <a:t>네이버</a:t>
            </a:r>
            <a:r>
              <a:rPr lang="en-US" altLang="ko-KR" dirty="0" smtClean="0"/>
              <a:t>[</a:t>
            </a:r>
            <a:r>
              <a:rPr lang="ko-KR" altLang="en-US" dirty="0" err="1" smtClean="0"/>
              <a:t>직구득템</a:t>
            </a:r>
            <a:r>
              <a:rPr lang="en-US" altLang="ko-KR" dirty="0" smtClean="0"/>
              <a:t>]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나는 </a:t>
            </a:r>
            <a:r>
              <a:rPr lang="ko-KR" altLang="en-US" dirty="0" err="1" smtClean="0"/>
              <a:t>너가</a:t>
            </a:r>
            <a:r>
              <a:rPr lang="ko-KR" altLang="en-US" dirty="0" smtClean="0"/>
              <a:t> 가질 수 없는걸 가져</a:t>
            </a:r>
            <a:r>
              <a:rPr lang="en-US" altLang="ko-KR" dirty="0" smtClean="0"/>
              <a:t>!</a:t>
            </a:r>
            <a:endParaRPr lang="ko-KR" altLang="en-US" dirty="0"/>
          </a:p>
        </p:txBody>
      </p:sp>
      <p:pic>
        <p:nvPicPr>
          <p:cNvPr id="4" name="그림 3" descr="20141220_09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2996952"/>
            <a:ext cx="4443908" cy="2498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조승우 시계 구매</a:t>
            </a:r>
            <a:endParaRPr lang="ko-KR" altLang="en-US" dirty="0"/>
          </a:p>
        </p:txBody>
      </p:sp>
      <p:pic>
        <p:nvPicPr>
          <p:cNvPr id="6" name="내용 개체 틀 5" descr="조승우시계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6883334" cy="41854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조승우 시계 구매</a:t>
            </a:r>
            <a:endParaRPr lang="ko-KR" altLang="en-US" dirty="0"/>
          </a:p>
        </p:txBody>
      </p:sp>
      <p:pic>
        <p:nvPicPr>
          <p:cNvPr id="5" name="내용 개체 틀 4" descr="조승우시계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340768"/>
            <a:ext cx="555459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직구 열풍의 예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갭티</a:t>
            </a:r>
            <a:r>
              <a:rPr lang="en-US" altLang="ko-KR" dirty="0" smtClean="0"/>
              <a:t>3</a:t>
            </a:r>
            <a:r>
              <a:rPr lang="ko-KR" altLang="en-US" dirty="0" smtClean="0"/>
              <a:t>종 </a:t>
            </a:r>
            <a:r>
              <a:rPr lang="en-US" altLang="ko-KR" dirty="0" smtClean="0"/>
              <a:t>$5*3=$15</a:t>
            </a:r>
            <a:endParaRPr lang="ko-KR" altLang="en-US" dirty="0"/>
          </a:p>
        </p:txBody>
      </p:sp>
      <p:pic>
        <p:nvPicPr>
          <p:cNvPr id="5" name="내용 개체 틀 4" descr="캡티3종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428736"/>
            <a:ext cx="6839071" cy="44110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직구 열풍의 예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폴로긴팔티</a:t>
            </a:r>
            <a:r>
              <a:rPr lang="ko-KR" altLang="en-US" dirty="0" smtClean="0"/>
              <a:t> </a:t>
            </a:r>
            <a:r>
              <a:rPr lang="en-US" altLang="ko-KR" dirty="0" smtClean="0"/>
              <a:t>: $20, $18</a:t>
            </a:r>
            <a:endParaRPr lang="ko-KR" altLang="en-US" dirty="0"/>
          </a:p>
        </p:txBody>
      </p:sp>
      <p:pic>
        <p:nvPicPr>
          <p:cNvPr id="9" name="그림 8" descr="폴로긴팔티20불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428736"/>
            <a:ext cx="5144218" cy="3286584"/>
          </a:xfrm>
          <a:prstGeom prst="rect">
            <a:avLst/>
          </a:prstGeom>
        </p:spPr>
      </p:pic>
      <p:pic>
        <p:nvPicPr>
          <p:cNvPr id="8" name="내용 개체 틀 7" descr="폴로긴팔티2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84332" y="2857496"/>
            <a:ext cx="4465038" cy="28579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결제대행</a:t>
            </a:r>
            <a:r>
              <a:rPr lang="en-US" altLang="ko-KR" dirty="0" smtClean="0"/>
              <a:t>+</a:t>
            </a:r>
            <a:r>
              <a:rPr lang="ko-KR" altLang="en-US" dirty="0" err="1" smtClean="0"/>
              <a:t>검품대행</a:t>
            </a:r>
            <a:r>
              <a:rPr lang="en-US" altLang="ko-KR" dirty="0" smtClean="0"/>
              <a:t>+</a:t>
            </a:r>
            <a:r>
              <a:rPr lang="ko-KR" altLang="en-US" dirty="0" smtClean="0"/>
              <a:t>배송대행</a:t>
            </a:r>
            <a:endParaRPr lang="en-US" altLang="ko-KR" dirty="0" smtClean="0"/>
          </a:p>
          <a:p>
            <a:r>
              <a:rPr lang="ko-KR" altLang="en-US" dirty="0" smtClean="0"/>
              <a:t>결제는 배송업체에서 발급해준 </a:t>
            </a:r>
            <a:r>
              <a:rPr lang="en-US" altLang="ko-KR" dirty="0" smtClean="0"/>
              <a:t>Amex</a:t>
            </a:r>
            <a:r>
              <a:rPr lang="ko-KR" altLang="en-US" dirty="0" smtClean="0"/>
              <a:t>카드로</a:t>
            </a:r>
            <a:endParaRPr lang="en-US" altLang="ko-KR" dirty="0" smtClean="0"/>
          </a:p>
          <a:p>
            <a:r>
              <a:rPr lang="ko-KR" altLang="en-US" dirty="0" err="1" smtClean="0"/>
              <a:t>검품대행은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검품동영상</a:t>
            </a:r>
            <a:r>
              <a:rPr lang="ko-KR" altLang="en-US" dirty="0" smtClean="0"/>
              <a:t> 서비스로</a:t>
            </a:r>
            <a:endParaRPr lang="en-US" altLang="ko-KR" dirty="0" smtClean="0"/>
          </a:p>
          <a:p>
            <a:r>
              <a:rPr lang="ko-KR" altLang="en-US" dirty="0" smtClean="0"/>
              <a:t>배송대행은 베테랑 </a:t>
            </a:r>
            <a:r>
              <a:rPr lang="ko-KR" altLang="en-US" dirty="0" err="1" smtClean="0"/>
              <a:t>배대지업체의</a:t>
            </a:r>
            <a:r>
              <a:rPr lang="ko-KR" altLang="en-US" dirty="0" smtClean="0"/>
              <a:t> 통합배송서비스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구매대행이란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해외구매대행 개요 </a:t>
            </a:r>
            <a:endParaRPr lang="en-US" altLang="ko-KR" dirty="0" smtClean="0"/>
          </a:p>
          <a:p>
            <a:r>
              <a:rPr lang="ko-KR" altLang="en-US" dirty="0" smtClean="0"/>
              <a:t>자동등록 솔루션 사용법</a:t>
            </a:r>
            <a:endParaRPr lang="en-US" altLang="ko-KR" dirty="0" smtClean="0"/>
          </a:p>
          <a:p>
            <a:r>
              <a:rPr lang="ko-KR" altLang="en-US" dirty="0" smtClean="0"/>
              <a:t>해외구매대행 창업 성공비결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세미나 진행 순서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고객의 소비패턴 변경</a:t>
            </a:r>
            <a:endParaRPr lang="en-US" altLang="ko-KR" dirty="0" smtClean="0"/>
          </a:p>
          <a:p>
            <a:r>
              <a:rPr lang="ko-KR" altLang="en-US" dirty="0" smtClean="0"/>
              <a:t>배송인프라의 발전</a:t>
            </a:r>
            <a:endParaRPr lang="en-US" altLang="ko-KR" dirty="0" smtClean="0"/>
          </a:p>
          <a:p>
            <a:r>
              <a:rPr lang="ko-KR" altLang="en-US" dirty="0" smtClean="0"/>
              <a:t>글로벌소비에 대한 심리적 장벽감소</a:t>
            </a:r>
            <a:endParaRPr lang="en-US" altLang="ko-KR" dirty="0" smtClean="0"/>
          </a:p>
          <a:p>
            <a:r>
              <a:rPr lang="en-US" altLang="ko-KR" dirty="0" smtClean="0"/>
              <a:t>SNS</a:t>
            </a:r>
            <a:r>
              <a:rPr lang="ko-KR" altLang="en-US" dirty="0" smtClean="0"/>
              <a:t>를 이용한 소비확장</a:t>
            </a:r>
            <a:endParaRPr lang="en-US" altLang="ko-KR" dirty="0" smtClean="0"/>
          </a:p>
          <a:p>
            <a:r>
              <a:rPr lang="ko-KR" altLang="en-US" dirty="0" smtClean="0"/>
              <a:t>구매대행 이용고객 </a:t>
            </a:r>
            <a:r>
              <a:rPr lang="ko-KR" altLang="en-US" dirty="0" err="1" smtClean="0"/>
              <a:t>재구매의사</a:t>
            </a:r>
            <a:r>
              <a:rPr lang="ko-KR" altLang="en-US" dirty="0" smtClean="0"/>
              <a:t> </a:t>
            </a:r>
            <a:r>
              <a:rPr lang="en-US" altLang="ko-KR" dirty="0" smtClean="0"/>
              <a:t>68%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구매대행 열풍의 또 다른 배경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아마존 </a:t>
            </a:r>
            <a:r>
              <a:rPr lang="ko-KR" altLang="en-US" dirty="0" err="1" smtClean="0"/>
              <a:t>드론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무인항공기 배송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배송 시간 최대단축</a:t>
            </a:r>
            <a:endParaRPr lang="en-US" altLang="ko-KR" dirty="0" smtClean="0"/>
          </a:p>
          <a:p>
            <a:r>
              <a:rPr lang="ko-KR" altLang="en-US" dirty="0" smtClean="0"/>
              <a:t>아마존 </a:t>
            </a:r>
            <a:r>
              <a:rPr lang="ko-KR" altLang="en-US" dirty="0" err="1" smtClean="0"/>
              <a:t>프라임</a:t>
            </a:r>
            <a:r>
              <a:rPr lang="ko-KR" altLang="en-US" dirty="0" smtClean="0"/>
              <a:t> 에어</a:t>
            </a:r>
            <a:endParaRPr lang="en-US" altLang="ko-KR" dirty="0" smtClean="0"/>
          </a:p>
          <a:p>
            <a:r>
              <a:rPr lang="en-US" altLang="ko-KR" dirty="0" smtClean="0">
                <a:hlinkClick r:id="rId2"/>
              </a:rPr>
              <a:t>http://www.bloter.net/archives/227656</a:t>
            </a: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창업시장의 경쟁 심화</a:t>
            </a:r>
            <a:endParaRPr lang="en-US" altLang="ko-KR" dirty="0" smtClean="0"/>
          </a:p>
          <a:p>
            <a:r>
              <a:rPr lang="ko-KR" altLang="en-US" dirty="0" err="1" smtClean="0"/>
              <a:t>준비없는</a:t>
            </a:r>
            <a:r>
              <a:rPr lang="ko-KR" altLang="en-US" dirty="0" smtClean="0"/>
              <a:t> 창업의 실패율 증가</a:t>
            </a:r>
            <a:endParaRPr lang="en-US" altLang="ko-KR" dirty="0" smtClean="0"/>
          </a:p>
          <a:p>
            <a:r>
              <a:rPr lang="ko-KR" altLang="en-US" dirty="0" smtClean="0"/>
              <a:t>제대로 준비해야 </a:t>
            </a:r>
            <a:r>
              <a:rPr lang="ko-KR" altLang="en-US" dirty="0" err="1" smtClean="0"/>
              <a:t>제대로된</a:t>
            </a:r>
            <a:r>
              <a:rPr lang="ko-KR" altLang="en-US" dirty="0" smtClean="0"/>
              <a:t> 성과를 거둔다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구매대행 창업을 위한 준비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구매대행 열풍의 배경을 살피자</a:t>
            </a:r>
            <a:endParaRPr lang="en-US" altLang="ko-KR" dirty="0" smtClean="0"/>
          </a:p>
          <a:p>
            <a:r>
              <a:rPr lang="ko-KR" altLang="en-US" dirty="0" smtClean="0"/>
              <a:t>고객의 구매패턴을 파악하자</a:t>
            </a:r>
            <a:endParaRPr lang="en-US" altLang="ko-KR" dirty="0" smtClean="0"/>
          </a:p>
          <a:p>
            <a:r>
              <a:rPr lang="ko-KR" altLang="en-US" dirty="0" smtClean="0"/>
              <a:t>구매대행의 발전 방향을 예측하자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구매대행을 시작하려면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재고가 없는 서비스</a:t>
            </a:r>
            <a:endParaRPr lang="en-US" altLang="ko-KR" dirty="0" smtClean="0"/>
          </a:p>
          <a:p>
            <a:r>
              <a:rPr lang="ko-KR" altLang="en-US" dirty="0" smtClean="0"/>
              <a:t>브랜드정보가 무한하다</a:t>
            </a:r>
            <a:endParaRPr lang="en-US" altLang="ko-KR" dirty="0" smtClean="0"/>
          </a:p>
          <a:p>
            <a:r>
              <a:rPr lang="ko-KR" altLang="en-US" dirty="0" smtClean="0"/>
              <a:t>상품정보가 무한하다</a:t>
            </a:r>
            <a:endParaRPr lang="en-US" altLang="ko-KR" dirty="0" smtClean="0"/>
          </a:p>
          <a:p>
            <a:r>
              <a:rPr lang="en-US" altLang="ko-KR" dirty="0" smtClean="0"/>
              <a:t>CS</a:t>
            </a:r>
            <a:r>
              <a:rPr lang="ko-KR" altLang="en-US" dirty="0" smtClean="0"/>
              <a:t>의 역할이 많다</a:t>
            </a:r>
            <a:endParaRPr lang="en-US" altLang="ko-KR" dirty="0" smtClean="0"/>
          </a:p>
          <a:p>
            <a:r>
              <a:rPr lang="ko-KR" altLang="en-US" dirty="0" smtClean="0"/>
              <a:t>자동화 솔루션을 이용할 수 있다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구매대행비지니스의</a:t>
            </a:r>
            <a:r>
              <a:rPr lang="ko-KR" altLang="en-US" dirty="0" smtClean="0"/>
              <a:t> 이점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동네슈퍼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</a:t>
            </a:r>
            <a:r>
              <a:rPr lang="ko-KR" altLang="en-US" dirty="0" smtClean="0"/>
              <a:t>편의점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이마트</a:t>
            </a:r>
            <a:endParaRPr lang="en-US" altLang="ko-KR" dirty="0" smtClean="0"/>
          </a:p>
          <a:p>
            <a:r>
              <a:rPr lang="en-US" altLang="ko-KR" dirty="0" smtClean="0"/>
              <a:t>POS + </a:t>
            </a:r>
            <a:r>
              <a:rPr lang="ko-KR" altLang="en-US" dirty="0" smtClean="0"/>
              <a:t>배송시스템 기반의 무재고 운영</a:t>
            </a:r>
            <a:endParaRPr lang="en-US" altLang="ko-KR" dirty="0" smtClean="0"/>
          </a:p>
          <a:p>
            <a:r>
              <a:rPr lang="ko-KR" altLang="en-US" dirty="0" smtClean="0"/>
              <a:t>물류창고 직접배송 시스템</a:t>
            </a:r>
            <a:endParaRPr lang="en-US" altLang="ko-KR" dirty="0" smtClean="0"/>
          </a:p>
          <a:p>
            <a:r>
              <a:rPr lang="ko-KR" altLang="en-US" dirty="0" smtClean="0"/>
              <a:t>글로벌 무재고 배송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재고가 없는 서비스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a0004146_4c3e9e6b44fb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571612"/>
            <a:ext cx="3398111" cy="2043114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상품진열 수 비교</a:t>
            </a:r>
            <a:endParaRPr lang="ko-KR" altLang="en-US" dirty="0"/>
          </a:p>
        </p:txBody>
      </p:sp>
      <p:pic>
        <p:nvPicPr>
          <p:cNvPr id="5" name="그림 4" descr="상품진열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142984"/>
            <a:ext cx="3804879" cy="2857520"/>
          </a:xfrm>
          <a:prstGeom prst="rect">
            <a:avLst/>
          </a:prstGeom>
        </p:spPr>
      </p:pic>
      <p:pic>
        <p:nvPicPr>
          <p:cNvPr id="6" name="그림 5" descr="P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3357562"/>
            <a:ext cx="3643338" cy="2686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2000</a:t>
            </a:r>
            <a:r>
              <a:rPr lang="ko-KR" altLang="en-US" dirty="0" smtClean="0"/>
              <a:t>개 이상의 글로벌브랜드</a:t>
            </a:r>
            <a:endParaRPr lang="en-US" altLang="ko-KR" dirty="0" smtClean="0"/>
          </a:p>
          <a:p>
            <a:r>
              <a:rPr lang="ko-KR" altLang="en-US" dirty="0" smtClean="0"/>
              <a:t>아마존 상품 카테고리</a:t>
            </a:r>
            <a:endParaRPr lang="en-US" altLang="ko-KR" dirty="0" smtClean="0"/>
          </a:p>
          <a:p>
            <a:r>
              <a:rPr lang="ko-KR" altLang="en-US" dirty="0" err="1" smtClean="0"/>
              <a:t>알리익스프레스</a:t>
            </a:r>
            <a:r>
              <a:rPr lang="ko-KR" altLang="en-US" dirty="0" smtClean="0"/>
              <a:t> 상품 카테고리</a:t>
            </a:r>
            <a:endParaRPr lang="en-US" altLang="ko-KR" dirty="0" smtClean="0"/>
          </a:p>
          <a:p>
            <a:r>
              <a:rPr lang="ko-KR" altLang="en-US" dirty="0" smtClean="0"/>
              <a:t>다양한 소비자 취향 반영</a:t>
            </a:r>
            <a:endParaRPr lang="en-US" altLang="ko-KR" dirty="0" smtClean="0"/>
          </a:p>
          <a:p>
            <a:r>
              <a:rPr lang="ko-KR" altLang="en-US" dirty="0" smtClean="0"/>
              <a:t>첨단 제조기술 기반의 창조적 제품개발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무한 브랜드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상품 정보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10대선호브랜드 복사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2158" y="1600200"/>
            <a:ext cx="7799683" cy="4525963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10</a:t>
            </a:r>
            <a:r>
              <a:rPr lang="ko-KR" altLang="en-US" dirty="0" smtClean="0"/>
              <a:t>대가 선호하는 </a:t>
            </a:r>
            <a:r>
              <a:rPr lang="ko-KR" altLang="en-US" dirty="0" smtClean="0"/>
              <a:t>브랜드</a:t>
            </a:r>
            <a:r>
              <a:rPr lang="en-US" altLang="ko-KR" dirty="0" smtClean="0"/>
              <a:t>(</a:t>
            </a:r>
            <a:r>
              <a:rPr lang="ko-KR" altLang="en-US" dirty="0" smtClean="0"/>
              <a:t>중</a:t>
            </a:r>
            <a:r>
              <a:rPr lang="en-US" altLang="ko-KR" dirty="0" smtClean="0"/>
              <a:t>1~</a:t>
            </a:r>
            <a:r>
              <a:rPr lang="ko-KR" altLang="en-US" dirty="0" smtClean="0"/>
              <a:t>고</a:t>
            </a:r>
            <a:r>
              <a:rPr lang="en-US" altLang="ko-KR" dirty="0" smtClean="0"/>
              <a:t>3)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획기적인 인건비 감소</a:t>
            </a:r>
            <a:endParaRPr lang="en-US" altLang="ko-KR" dirty="0" smtClean="0"/>
          </a:p>
          <a:p>
            <a:r>
              <a:rPr lang="ko-KR" altLang="en-US" dirty="0" smtClean="0"/>
              <a:t>다양한 상품 등록</a:t>
            </a:r>
            <a:endParaRPr lang="en-US" altLang="ko-KR" dirty="0" smtClean="0"/>
          </a:p>
          <a:p>
            <a:r>
              <a:rPr lang="ko-KR" altLang="en-US" dirty="0" err="1" smtClean="0"/>
              <a:t>발빠른</a:t>
            </a:r>
            <a:r>
              <a:rPr lang="ko-KR" altLang="en-US" dirty="0" smtClean="0"/>
              <a:t> 상품 전시전략</a:t>
            </a:r>
            <a:endParaRPr lang="en-US" altLang="ko-KR" dirty="0" smtClean="0"/>
          </a:p>
          <a:p>
            <a:r>
              <a:rPr lang="ko-KR" altLang="en-US" dirty="0" smtClean="0"/>
              <a:t>핵심 비즈니스에 집중할 시간 확보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자동화 솔루션을 이용하면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1997</a:t>
            </a:r>
            <a:r>
              <a:rPr lang="ko-KR" altLang="en-US" dirty="0" smtClean="0"/>
              <a:t>년 구매대행 태동기 </a:t>
            </a:r>
            <a:r>
              <a:rPr lang="ko-KR" altLang="en-US" dirty="0" err="1" smtClean="0"/>
              <a:t>부터</a:t>
            </a:r>
            <a:r>
              <a:rPr lang="ko-KR" altLang="en-US" dirty="0" smtClean="0"/>
              <a:t> 솔루션 개발</a:t>
            </a:r>
            <a:endParaRPr lang="en-US" altLang="ko-KR" dirty="0" smtClean="0"/>
          </a:p>
          <a:p>
            <a:r>
              <a:rPr lang="ko-KR" altLang="en-US" dirty="0" err="1" smtClean="0"/>
              <a:t>주요고객사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폴로홀릭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젤리맘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리틀카우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엘레파츠</a:t>
            </a:r>
            <a:endParaRPr lang="en-US" altLang="ko-KR" dirty="0" smtClean="0"/>
          </a:p>
          <a:p>
            <a:r>
              <a:rPr lang="ko-KR" altLang="en-US" dirty="0" err="1" smtClean="0"/>
              <a:t>고객사</a:t>
            </a:r>
            <a:r>
              <a:rPr lang="ko-KR" altLang="en-US" dirty="0" smtClean="0"/>
              <a:t> 현황 </a:t>
            </a:r>
            <a:r>
              <a:rPr lang="en-US" altLang="ko-KR" dirty="0" smtClean="0"/>
              <a:t>: 280 </a:t>
            </a:r>
            <a:r>
              <a:rPr lang="ko-KR" altLang="en-US" dirty="0" smtClean="0"/>
              <a:t>여 </a:t>
            </a:r>
            <a:r>
              <a:rPr lang="en-US" altLang="ko-KR" dirty="0" smtClean="0"/>
              <a:t>Live </a:t>
            </a:r>
            <a:r>
              <a:rPr lang="ko-KR" altLang="en-US" dirty="0" err="1" smtClean="0"/>
              <a:t>고객사</a:t>
            </a:r>
            <a:endParaRPr lang="en-US" altLang="ko-KR" dirty="0" smtClean="0"/>
          </a:p>
          <a:p>
            <a:r>
              <a:rPr lang="ko-KR" altLang="en-US" dirty="0" smtClean="0"/>
              <a:t>해외쇼핑몰 분석</a:t>
            </a:r>
            <a:r>
              <a:rPr lang="en-US" altLang="ko-KR" dirty="0" smtClean="0"/>
              <a:t> : 1000</a:t>
            </a:r>
            <a:r>
              <a:rPr lang="ko-KR" altLang="en-US" dirty="0" smtClean="0"/>
              <a:t>개 이상의 쇼핑몰분석</a:t>
            </a:r>
            <a:endParaRPr lang="en-US" altLang="ko-KR" dirty="0" smtClean="0"/>
          </a:p>
          <a:p>
            <a:r>
              <a:rPr lang="ko-KR" altLang="en-US" dirty="0" smtClean="0"/>
              <a:t>기업모토 </a:t>
            </a:r>
            <a:r>
              <a:rPr lang="en-US" altLang="ko-KR" dirty="0" smtClean="0"/>
              <a:t>: “</a:t>
            </a:r>
            <a:r>
              <a:rPr lang="ko-KR" altLang="en-US" dirty="0" smtClean="0"/>
              <a:t>고객의 </a:t>
            </a:r>
            <a:r>
              <a:rPr lang="en-US" altLang="ko-KR" dirty="0" smtClean="0"/>
              <a:t>1</a:t>
            </a:r>
            <a:r>
              <a:rPr lang="ko-KR" altLang="en-US" dirty="0" smtClean="0"/>
              <a:t>시간을 </a:t>
            </a:r>
            <a:r>
              <a:rPr lang="en-US" altLang="ko-KR" dirty="0" smtClean="0"/>
              <a:t>1</a:t>
            </a:r>
            <a:r>
              <a:rPr lang="ko-KR" altLang="en-US" dirty="0" smtClean="0"/>
              <a:t>초로 바꾸자</a:t>
            </a:r>
            <a:r>
              <a:rPr lang="en-US" altLang="ko-KR" dirty="0" smtClean="0"/>
              <a:t>”</a:t>
            </a:r>
          </a:p>
          <a:p>
            <a:r>
              <a:rPr lang="ko-KR" altLang="en-US" dirty="0" err="1" smtClean="0"/>
              <a:t>최근모토</a:t>
            </a:r>
            <a:r>
              <a:rPr lang="ko-KR" altLang="en-US" dirty="0" smtClean="0"/>
              <a:t> </a:t>
            </a:r>
            <a:r>
              <a:rPr lang="en-US" altLang="ko-KR" dirty="0" smtClean="0"/>
              <a:t>: “</a:t>
            </a:r>
            <a:r>
              <a:rPr lang="ko-KR" altLang="en-US" dirty="0" smtClean="0"/>
              <a:t>삶을 위한 기술</a:t>
            </a:r>
            <a:r>
              <a:rPr lang="en-US" altLang="ko-KR" dirty="0" smtClean="0"/>
              <a:t>”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정민소프트</a:t>
            </a:r>
            <a:r>
              <a:rPr lang="ko-KR" altLang="en-US" dirty="0" smtClean="0"/>
              <a:t> 소개</a:t>
            </a:r>
            <a:endParaRPr lang="ko-KR" altLang="en-US" dirty="0"/>
          </a:p>
        </p:txBody>
      </p:sp>
      <p:pic>
        <p:nvPicPr>
          <p:cNvPr id="5" name="그림 4" descr="NISI20090625_0001234741_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3861048"/>
            <a:ext cx="3096344" cy="2322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LG</a:t>
            </a:r>
            <a:r>
              <a:rPr lang="ko-KR" altLang="en-US" dirty="0" smtClean="0"/>
              <a:t>세탁기</a:t>
            </a:r>
            <a:endParaRPr lang="ko-KR" altLang="en-US" dirty="0"/>
          </a:p>
        </p:txBody>
      </p:sp>
      <p:pic>
        <p:nvPicPr>
          <p:cNvPr id="6" name="내용 개체 틀 5" descr="NISI20150325_0010753287_web_99_201503251104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428736"/>
            <a:ext cx="6520759" cy="4160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패션종합몰</a:t>
            </a:r>
            <a:r>
              <a:rPr lang="ko-KR" altLang="en-US" dirty="0" smtClean="0"/>
              <a:t> 포화상태</a:t>
            </a:r>
            <a:endParaRPr lang="en-US" altLang="ko-KR" dirty="0" smtClean="0"/>
          </a:p>
          <a:p>
            <a:r>
              <a:rPr lang="ko-KR" altLang="en-US" dirty="0" smtClean="0"/>
              <a:t>아이템선정을 통한 차별성 확보</a:t>
            </a:r>
            <a:endParaRPr lang="en-US" altLang="ko-KR" dirty="0" smtClean="0"/>
          </a:p>
          <a:p>
            <a:r>
              <a:rPr lang="ko-KR" altLang="en-US" dirty="0" smtClean="0"/>
              <a:t>독창적인 아이템이 새로운 매출발생</a:t>
            </a:r>
            <a:endParaRPr lang="en-US" altLang="ko-KR" dirty="0" smtClean="0"/>
          </a:p>
          <a:p>
            <a:r>
              <a:rPr lang="ko-KR" altLang="en-US" dirty="0" smtClean="0"/>
              <a:t>아이템선정이 </a:t>
            </a:r>
            <a:r>
              <a:rPr lang="ko-KR" altLang="en-US" dirty="0" err="1" smtClean="0"/>
              <a:t>매우중요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왜 아이템선정을 잘해야 하는가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내가 좋아하는 분야</a:t>
            </a:r>
            <a:endParaRPr lang="en-US" altLang="ko-KR" dirty="0" smtClean="0"/>
          </a:p>
          <a:p>
            <a:r>
              <a:rPr lang="ko-KR" altLang="en-US" dirty="0" smtClean="0"/>
              <a:t>내가 잘 아는 분야</a:t>
            </a:r>
            <a:endParaRPr lang="en-US" altLang="ko-KR" dirty="0" smtClean="0"/>
          </a:p>
          <a:p>
            <a:r>
              <a:rPr lang="ko-KR" altLang="en-US" dirty="0" smtClean="0"/>
              <a:t>미래지향적인 분야</a:t>
            </a:r>
            <a:endParaRPr lang="en-US" altLang="ko-KR" dirty="0" smtClean="0"/>
          </a:p>
          <a:p>
            <a:r>
              <a:rPr lang="ko-KR" altLang="en-US" dirty="0" smtClean="0"/>
              <a:t>사회 구조적인 접근</a:t>
            </a:r>
            <a:endParaRPr lang="en-US" altLang="ko-KR" dirty="0" smtClean="0"/>
          </a:p>
          <a:p>
            <a:r>
              <a:rPr lang="ko-KR" altLang="en-US" dirty="0" smtClean="0"/>
              <a:t>건강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여가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힐링</a:t>
            </a:r>
            <a:r>
              <a:rPr lang="ko-KR" altLang="en-US" dirty="0" smtClean="0"/>
              <a:t> 문화</a:t>
            </a:r>
            <a:endParaRPr lang="en-US" altLang="ko-KR" dirty="0" smtClean="0"/>
          </a:p>
          <a:p>
            <a:r>
              <a:rPr lang="ko-KR" altLang="en-US" dirty="0" smtClean="0"/>
              <a:t>기존 정보를 통한 선정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아이템 선정 방법</a:t>
            </a:r>
            <a:endParaRPr lang="ko-KR" altLang="en-US" dirty="0"/>
          </a:p>
        </p:txBody>
      </p:sp>
      <p:pic>
        <p:nvPicPr>
          <p:cNvPr id="4" name="그림 3" descr="야구글러브모음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484784"/>
            <a:ext cx="3800475" cy="3790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몰테일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커뮤니티 기반의 배송대행사이트</a:t>
            </a:r>
            <a:endParaRPr lang="en-US" altLang="ko-KR" dirty="0" smtClean="0"/>
          </a:p>
          <a:p>
            <a:r>
              <a:rPr lang="ko-KR" altLang="en-US" dirty="0" err="1" smtClean="0"/>
              <a:t>테일리스트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판매데이터 기반의 직구제품판매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몰테일</a:t>
            </a:r>
            <a:r>
              <a:rPr lang="ko-KR" altLang="en-US" dirty="0" smtClean="0"/>
              <a:t> </a:t>
            </a:r>
            <a:r>
              <a:rPr lang="en-US" altLang="ko-KR" dirty="0" smtClean="0"/>
              <a:t>&amp; </a:t>
            </a:r>
            <a:r>
              <a:rPr lang="ko-KR" altLang="en-US" dirty="0" err="1" smtClean="0"/>
              <a:t>테일리스트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몰테일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214422"/>
            <a:ext cx="7241541" cy="4525963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몰테일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모바일</a:t>
            </a:r>
            <a:r>
              <a:rPr lang="ko-KR" altLang="en-US" dirty="0" smtClean="0"/>
              <a:t> 쇼핑 증가</a:t>
            </a:r>
            <a:endParaRPr lang="ko-KR" altLang="en-US" dirty="0"/>
          </a:p>
        </p:txBody>
      </p:sp>
      <p:pic>
        <p:nvPicPr>
          <p:cNvPr id="6" name="내용 개체 틀 5" descr="모바일쇼핑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268760"/>
            <a:ext cx="6325621" cy="45363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모바일</a:t>
            </a:r>
            <a:r>
              <a:rPr lang="ko-KR" altLang="en-US" dirty="0" smtClean="0"/>
              <a:t> 이용비중</a:t>
            </a:r>
            <a:endParaRPr lang="ko-KR" altLang="en-US" dirty="0"/>
          </a:p>
        </p:txBody>
      </p:sp>
      <p:pic>
        <p:nvPicPr>
          <p:cNvPr id="6" name="내용 개체 틀 5" descr="모바일이용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7164796" cy="33843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시즌별</a:t>
            </a:r>
            <a:r>
              <a:rPr lang="ko-KR" altLang="en-US" dirty="0" smtClean="0"/>
              <a:t> 신상품 집중 출하</a:t>
            </a:r>
            <a:endParaRPr lang="en-US" altLang="ko-KR" dirty="0" smtClean="0"/>
          </a:p>
          <a:p>
            <a:r>
              <a:rPr lang="ko-KR" altLang="en-US" dirty="0" smtClean="0"/>
              <a:t>대량등록이 큰 매출 발생의 기반</a:t>
            </a:r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왜 코스모스로 상품등록을 해야 할까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엘레파츠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880</a:t>
            </a:r>
            <a:r>
              <a:rPr lang="ko-KR" altLang="en-US" dirty="0" err="1" smtClean="0"/>
              <a:t>만건</a:t>
            </a:r>
            <a:endParaRPr lang="en-US" altLang="ko-KR" dirty="0" smtClean="0"/>
          </a:p>
          <a:p>
            <a:r>
              <a:rPr lang="ko-KR" altLang="en-US" dirty="0" err="1" smtClean="0"/>
              <a:t>젤리팝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201</a:t>
            </a:r>
            <a:r>
              <a:rPr lang="ko-KR" altLang="en-US" dirty="0" err="1" smtClean="0"/>
              <a:t>만건</a:t>
            </a:r>
            <a:endParaRPr lang="en-US" altLang="ko-KR" dirty="0" smtClean="0"/>
          </a:p>
          <a:p>
            <a:r>
              <a:rPr lang="ko-KR" altLang="en-US" dirty="0" err="1" smtClean="0"/>
              <a:t>폴로홀릭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104</a:t>
            </a:r>
            <a:r>
              <a:rPr lang="ko-KR" altLang="en-US" dirty="0" err="1" smtClean="0"/>
              <a:t>만건</a:t>
            </a:r>
            <a:endParaRPr lang="en-US" altLang="ko-KR" dirty="0" smtClean="0"/>
          </a:p>
          <a:p>
            <a:r>
              <a:rPr lang="ko-KR" altLang="en-US" dirty="0" err="1" smtClean="0"/>
              <a:t>리틀카우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94</a:t>
            </a:r>
            <a:r>
              <a:rPr lang="ko-KR" altLang="en-US" dirty="0" err="1" smtClean="0"/>
              <a:t>만건</a:t>
            </a:r>
            <a:endParaRPr lang="en-US" altLang="ko-KR" dirty="0" smtClean="0"/>
          </a:p>
          <a:p>
            <a:r>
              <a:rPr lang="ko-KR" altLang="en-US" dirty="0" err="1" smtClean="0"/>
              <a:t>메이시스코리아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286</a:t>
            </a:r>
            <a:r>
              <a:rPr lang="ko-KR" altLang="en-US" dirty="0" err="1" smtClean="0"/>
              <a:t>만건</a:t>
            </a:r>
            <a:endParaRPr lang="en-US" altLang="ko-KR" dirty="0" smtClean="0"/>
          </a:p>
          <a:p>
            <a:r>
              <a:rPr lang="ko-KR" altLang="en-US" dirty="0" err="1" smtClean="0"/>
              <a:t>폴에디터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421</a:t>
            </a:r>
            <a:r>
              <a:rPr lang="ko-KR" altLang="en-US" dirty="0" err="1" smtClean="0"/>
              <a:t>만건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대량등록으로 성공한 사례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Eleparts.co.kr</a:t>
            </a:r>
            <a:endParaRPr lang="ko-KR" altLang="en-US" dirty="0"/>
          </a:p>
        </p:txBody>
      </p:sp>
      <p:pic>
        <p:nvPicPr>
          <p:cNvPr id="7" name="내용 개체 틀 6" descr="엘레파츠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51229" y="1600200"/>
            <a:ext cx="724154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삼성 </a:t>
            </a:r>
            <a:r>
              <a:rPr lang="en-US" altLang="ko-KR" dirty="0" smtClean="0"/>
              <a:t>SDI </a:t>
            </a:r>
            <a:r>
              <a:rPr lang="ko-KR" altLang="en-US" dirty="0" smtClean="0"/>
              <a:t>온라인사업부</a:t>
            </a:r>
            <a:r>
              <a:rPr lang="en-US" altLang="ko-KR" dirty="0" smtClean="0"/>
              <a:t> </a:t>
            </a:r>
            <a:r>
              <a:rPr lang="ko-KR" altLang="en-US" dirty="0" smtClean="0"/>
              <a:t>근무</a:t>
            </a:r>
            <a:endParaRPr lang="en-US" altLang="ko-KR" dirty="0" smtClean="0"/>
          </a:p>
          <a:p>
            <a:r>
              <a:rPr lang="en-US" altLang="ko-KR" dirty="0" smtClean="0"/>
              <a:t>INLOS(GSM </a:t>
            </a:r>
            <a:r>
              <a:rPr lang="en-US" altLang="ko-KR" dirty="0" err="1" smtClean="0"/>
              <a:t>NtoN</a:t>
            </a:r>
            <a:r>
              <a:rPr lang="en-US" altLang="ko-KR" dirty="0" smtClean="0"/>
              <a:t>) </a:t>
            </a:r>
            <a:r>
              <a:rPr lang="ko-KR" altLang="en-US" dirty="0" smtClean="0"/>
              <a:t>근무</a:t>
            </a:r>
            <a:endParaRPr lang="en-US" altLang="ko-KR" dirty="0" smtClean="0"/>
          </a:p>
          <a:p>
            <a:r>
              <a:rPr lang="ko-KR" altLang="en-US" dirty="0" smtClean="0"/>
              <a:t>저서 </a:t>
            </a:r>
            <a:r>
              <a:rPr lang="en-US" altLang="ko-KR" dirty="0" smtClean="0"/>
              <a:t>: ADO.NET(</a:t>
            </a:r>
            <a:r>
              <a:rPr lang="ko-KR" altLang="en-US" dirty="0" err="1" smtClean="0"/>
              <a:t>영진출판사</a:t>
            </a:r>
            <a:r>
              <a:rPr lang="en-US" altLang="ko-KR" dirty="0" smtClean="0"/>
              <a:t>)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강사소개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손성필대표</a:t>
            </a:r>
            <a:endParaRPr lang="ko-KR" altLang="en-US" dirty="0"/>
          </a:p>
        </p:txBody>
      </p:sp>
      <p:pic>
        <p:nvPicPr>
          <p:cNvPr id="6" name="그림 5" descr="이데일리강의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140968"/>
            <a:ext cx="4320481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Jelly-pop.com</a:t>
            </a:r>
            <a:endParaRPr lang="ko-KR" altLang="en-US" dirty="0"/>
          </a:p>
        </p:txBody>
      </p:sp>
      <p:pic>
        <p:nvPicPr>
          <p:cNvPr id="6" name="내용 개체 틀 5" descr="젤리팝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51229" y="1600200"/>
            <a:ext cx="724154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Poloholic.co.kr</a:t>
            </a:r>
            <a:endParaRPr lang="ko-KR" altLang="en-US" dirty="0"/>
          </a:p>
        </p:txBody>
      </p:sp>
      <p:pic>
        <p:nvPicPr>
          <p:cNvPr id="6" name="내용 개체 틀 5" descr="폴로홀릭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51229" y="1600200"/>
            <a:ext cx="724154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3kh.co.kr</a:t>
            </a:r>
            <a:endParaRPr lang="ko-KR" altLang="en-US" dirty="0"/>
          </a:p>
        </p:txBody>
      </p:sp>
      <p:pic>
        <p:nvPicPr>
          <p:cNvPr id="6" name="내용 개체 틀 5" descr="3kh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51229" y="1600200"/>
            <a:ext cx="724154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Buyfine.net</a:t>
            </a:r>
            <a:endParaRPr lang="ko-KR" altLang="en-US" dirty="0"/>
          </a:p>
        </p:txBody>
      </p:sp>
      <p:pic>
        <p:nvPicPr>
          <p:cNvPr id="5" name="내용 개체 틀 4" descr="바이파인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51229" y="1600200"/>
            <a:ext cx="724154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인기쇼핑몰순위</a:t>
            </a:r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1331640" y="1052736"/>
          <a:ext cx="7056784" cy="5144773"/>
        </p:xfrm>
        <a:graphic>
          <a:graphicData uri="http://schemas.openxmlformats.org/drawingml/2006/table">
            <a:tbl>
              <a:tblPr/>
              <a:tblGrid>
                <a:gridCol w="648072"/>
                <a:gridCol w="432048"/>
                <a:gridCol w="1944216"/>
                <a:gridCol w="1008112"/>
                <a:gridCol w="1008112"/>
                <a:gridCol w="1008112"/>
                <a:gridCol w="1008112"/>
              </a:tblGrid>
              <a:tr h="97734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0" i="0" u="none" strike="noStrike" dirty="0">
                          <a:latin typeface="돋움체"/>
                        </a:rPr>
                        <a:t>순서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0" i="0" u="none" strike="noStrike">
                          <a:latin typeface="돋움체"/>
                        </a:rPr>
                        <a:t>국가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0" i="0" u="none" strike="noStrike">
                          <a:latin typeface="돋움체"/>
                        </a:rPr>
                        <a:t>쇼핑몰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0" i="0" u="none" strike="noStrike">
                          <a:latin typeface="돋움체"/>
                        </a:rPr>
                        <a:t>상품수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0" i="0" u="none" strike="noStrike">
                          <a:latin typeface="돋움체"/>
                        </a:rPr>
                        <a:t>분석수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0" i="0" u="none" strike="noStrike">
                          <a:latin typeface="돋움체"/>
                        </a:rPr>
                        <a:t>전송수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0" i="0" u="none" strike="noStrike">
                          <a:latin typeface="돋움체"/>
                        </a:rPr>
                        <a:t>고객수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1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6pm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3296587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3158556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3149660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176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ralphlauren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819496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802865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799745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3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nordstrom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2561407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2459292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2393006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4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err="1">
                          <a:latin typeface="돋움체"/>
                        </a:rPr>
                        <a:t>zappos_brands</a:t>
                      </a:r>
                      <a:endParaRPr lang="en-US" sz="900" b="0" i="0" u="none" strike="noStrike" dirty="0">
                        <a:latin typeface="돋움체"/>
                      </a:endParaRP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2478284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2439145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2424636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135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5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err="1">
                          <a:latin typeface="돋움체"/>
                        </a:rPr>
                        <a:t>amazon_all</a:t>
                      </a:r>
                      <a:endParaRPr lang="en-US" sz="900" b="0" i="0" u="none" strike="noStrike" dirty="0">
                        <a:latin typeface="돋움체"/>
                      </a:endParaRP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914813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820954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775686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134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6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gap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507646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497753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492500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134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7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 err="1">
                          <a:latin typeface="돋움체"/>
                        </a:rPr>
                        <a:t>finishline</a:t>
                      </a:r>
                      <a:endParaRPr lang="en-US" sz="900" b="0" i="0" u="none" strike="noStrike" dirty="0">
                        <a:latin typeface="돋움체"/>
                      </a:endParaRP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337069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322708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315971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115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8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disneyshopping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170178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161298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157075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zara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363936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358352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355564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amazon_apparel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1984239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1857697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1827826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11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backcountry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1177397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1141096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1116984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12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shopbop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285829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195192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191096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13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toryburch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87192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83235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81982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489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joesnewbalanceoutlet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104324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102066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101681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15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asos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1470693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1421144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1392497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16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carters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215362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212634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210382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17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eastbay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1069662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1046504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1023026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18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bananarepublic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238783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231944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229149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19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shoebuy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1281788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1222846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1222071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93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20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oldnavy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515121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495968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494411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92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21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victoriassecret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85661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73812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71400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92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22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amazon_shoes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1499100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1454684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1440152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92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23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saksfifthavenue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974299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915721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897858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91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24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ae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229732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223994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221167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90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25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amazon_toy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1416336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1359974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1348895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89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26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lacoste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57163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55970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54940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86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27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amazon_watches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1069712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1041667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1034168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85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06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28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amazon_electronics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1282890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1227085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1208563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83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29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ninewest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42274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41269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40799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83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34"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30</a:t>
                      </a:r>
                    </a:p>
                  </a:txBody>
                  <a:tcPr marL="5190" marR="5190" marT="519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US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latin typeface="돋움체"/>
                        </a:rPr>
                        <a:t>gymboree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159716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151842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>
                          <a:latin typeface="돋움체"/>
                        </a:rPr>
                        <a:t>149626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ko-KR" sz="900" b="0" i="0" u="none" strike="noStrike" dirty="0">
                          <a:latin typeface="돋움체"/>
                        </a:rPr>
                        <a:t>81</a:t>
                      </a:r>
                    </a:p>
                  </a:txBody>
                  <a:tcPr marL="5190" marR="5190" marT="51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온라인 판매금지품목</a:t>
            </a:r>
            <a:endParaRPr lang="en-US" altLang="ko-KR" dirty="0" smtClean="0"/>
          </a:p>
          <a:p>
            <a:pPr>
              <a:buNone/>
            </a:pPr>
            <a:r>
              <a:rPr lang="en-US" altLang="ko-KR" sz="2000" dirty="0" smtClean="0">
                <a:ea typeface="굴림" charset="-127"/>
              </a:rPr>
              <a:t>    1. </a:t>
            </a:r>
            <a:r>
              <a:rPr lang="ko-KR" altLang="en-US" sz="2000" dirty="0" smtClean="0">
                <a:ea typeface="굴림" charset="-127"/>
              </a:rPr>
              <a:t>총포</a:t>
            </a:r>
            <a:r>
              <a:rPr lang="en-US" altLang="ko-KR" sz="2000" dirty="0" smtClean="0">
                <a:ea typeface="굴림" charset="-127"/>
              </a:rPr>
              <a:t>, </a:t>
            </a:r>
            <a:r>
              <a:rPr lang="ko-KR" altLang="en-US" sz="2000" dirty="0" smtClean="0">
                <a:ea typeface="굴림" charset="-127"/>
              </a:rPr>
              <a:t>도검</a:t>
            </a:r>
            <a:r>
              <a:rPr lang="en-US" altLang="ko-KR" sz="2000" dirty="0" smtClean="0">
                <a:ea typeface="굴림" charset="-127"/>
              </a:rPr>
              <a:t>, </a:t>
            </a:r>
            <a:r>
              <a:rPr lang="ko-KR" altLang="en-US" sz="2000" dirty="0" smtClean="0">
                <a:ea typeface="굴림" charset="-127"/>
              </a:rPr>
              <a:t>화약류</a:t>
            </a:r>
            <a:r>
              <a:rPr lang="en-US" altLang="ko-KR" sz="2000" dirty="0" smtClean="0">
                <a:ea typeface="굴림" charset="-127"/>
              </a:rPr>
              <a:t>, </a:t>
            </a:r>
            <a:r>
              <a:rPr lang="ko-KR" altLang="en-US" sz="2000" dirty="0" smtClean="0">
                <a:ea typeface="굴림" charset="-127"/>
              </a:rPr>
              <a:t>분사기</a:t>
            </a:r>
            <a:r>
              <a:rPr lang="en-US" altLang="ko-KR" sz="2000" dirty="0" smtClean="0">
                <a:ea typeface="굴림" charset="-127"/>
              </a:rPr>
              <a:t>, </a:t>
            </a:r>
            <a:r>
              <a:rPr lang="ko-KR" altLang="en-US" sz="2000" dirty="0" err="1" smtClean="0">
                <a:ea typeface="굴림" charset="-127"/>
              </a:rPr>
              <a:t>전자충격지</a:t>
            </a:r>
            <a:r>
              <a:rPr lang="en-US" altLang="ko-KR" sz="2000" dirty="0" smtClean="0">
                <a:ea typeface="굴림" charset="-127"/>
              </a:rPr>
              <a:t>, </a:t>
            </a:r>
          </a:p>
          <a:p>
            <a:pPr>
              <a:buNone/>
            </a:pPr>
            <a:r>
              <a:rPr lang="en-US" altLang="ko-KR" sz="2000" dirty="0" smtClean="0">
                <a:ea typeface="굴림" charset="-127"/>
              </a:rPr>
              <a:t>       </a:t>
            </a:r>
            <a:r>
              <a:rPr lang="ko-KR" altLang="en-US" sz="2000" dirty="0" smtClean="0">
                <a:ea typeface="굴림" charset="-127"/>
              </a:rPr>
              <a:t>석궁 등 판매업 허가 대상</a:t>
            </a:r>
            <a:br>
              <a:rPr lang="ko-KR" altLang="en-US" sz="2000" dirty="0" smtClean="0">
                <a:ea typeface="굴림" charset="-127"/>
              </a:rPr>
            </a:br>
            <a:r>
              <a:rPr lang="en-US" altLang="ko-KR" sz="2000" dirty="0" smtClean="0">
                <a:ea typeface="굴림" charset="-127"/>
              </a:rPr>
              <a:t>2. </a:t>
            </a:r>
            <a:r>
              <a:rPr lang="ko-KR" altLang="en-US" sz="2000" dirty="0" smtClean="0">
                <a:ea typeface="굴림" charset="-127"/>
              </a:rPr>
              <a:t>유해화학물질 등 판매업 등록이나 허가 대상</a:t>
            </a:r>
            <a:br>
              <a:rPr lang="ko-KR" altLang="en-US" sz="2000" dirty="0" smtClean="0">
                <a:ea typeface="굴림" charset="-127"/>
              </a:rPr>
            </a:br>
            <a:r>
              <a:rPr lang="en-US" altLang="ko-KR" sz="2000" dirty="0" smtClean="0">
                <a:ea typeface="굴림" charset="-127"/>
              </a:rPr>
              <a:t>3. </a:t>
            </a:r>
            <a:r>
              <a:rPr lang="ko-KR" altLang="en-US" sz="2000" dirty="0" smtClean="0">
                <a:ea typeface="굴림" charset="-127"/>
              </a:rPr>
              <a:t>건강기능식품</a:t>
            </a:r>
            <a:r>
              <a:rPr lang="en-US" altLang="ko-KR" sz="2000" dirty="0" smtClean="0">
                <a:ea typeface="굴림" charset="-127"/>
              </a:rPr>
              <a:t>, </a:t>
            </a:r>
            <a:r>
              <a:rPr lang="ko-KR" altLang="en-US" sz="2000" dirty="0" smtClean="0">
                <a:ea typeface="굴림" charset="-127"/>
              </a:rPr>
              <a:t>의료기기 등 판매업 신고 대상</a:t>
            </a:r>
            <a:br>
              <a:rPr lang="ko-KR" altLang="en-US" sz="2000" dirty="0" smtClean="0">
                <a:ea typeface="굴림" charset="-127"/>
              </a:rPr>
            </a:br>
            <a:r>
              <a:rPr lang="en-US" altLang="ko-KR" sz="2000" dirty="0" smtClean="0">
                <a:ea typeface="굴림" charset="-127"/>
              </a:rPr>
              <a:t>4. </a:t>
            </a:r>
            <a:r>
              <a:rPr lang="ko-KR" altLang="en-US" sz="2000" dirty="0" err="1" smtClean="0">
                <a:ea typeface="굴림" charset="-127"/>
              </a:rPr>
              <a:t>청소년유해매체물</a:t>
            </a:r>
            <a:r>
              <a:rPr lang="en-US" altLang="ko-KR" sz="2000" dirty="0" smtClean="0">
                <a:ea typeface="굴림" charset="-127"/>
              </a:rPr>
              <a:t>, </a:t>
            </a:r>
            <a:r>
              <a:rPr lang="ko-KR" altLang="en-US" sz="2000" dirty="0" smtClean="0">
                <a:ea typeface="굴림" charset="-127"/>
              </a:rPr>
              <a:t>청소년유해약물</a:t>
            </a:r>
            <a:r>
              <a:rPr lang="en-US" altLang="ko-KR" sz="2000" dirty="0" smtClean="0">
                <a:ea typeface="굴림" charset="-127"/>
              </a:rPr>
              <a:t>, </a:t>
            </a:r>
          </a:p>
          <a:p>
            <a:pPr>
              <a:buNone/>
            </a:pPr>
            <a:r>
              <a:rPr lang="en-US" altLang="ko-KR" sz="2000" dirty="0" smtClean="0">
                <a:ea typeface="굴림" charset="-127"/>
              </a:rPr>
              <a:t>        </a:t>
            </a:r>
            <a:r>
              <a:rPr lang="ko-KR" altLang="en-US" sz="2000" dirty="0" err="1" smtClean="0">
                <a:ea typeface="굴림" charset="-127"/>
              </a:rPr>
              <a:t>청소년유해물건등</a:t>
            </a:r>
            <a:r>
              <a:rPr lang="ko-KR" altLang="en-US" sz="2000" dirty="0" smtClean="0">
                <a:ea typeface="굴림" charset="-127"/>
              </a:rPr>
              <a:t> 만 </a:t>
            </a:r>
            <a:r>
              <a:rPr lang="en-US" altLang="ko-KR" sz="2000" dirty="0" smtClean="0">
                <a:ea typeface="굴림" charset="-127"/>
              </a:rPr>
              <a:t>19</a:t>
            </a:r>
            <a:r>
              <a:rPr lang="ko-KR" altLang="en-US" sz="2000" dirty="0" smtClean="0">
                <a:ea typeface="굴림" charset="-127"/>
              </a:rPr>
              <a:t>세 이상인 사람에게만 </a:t>
            </a:r>
            <a:endParaRPr lang="en-US" altLang="ko-KR" sz="2000" dirty="0" smtClean="0">
              <a:ea typeface="굴림" charset="-127"/>
            </a:endParaRPr>
          </a:p>
          <a:p>
            <a:pPr>
              <a:buNone/>
            </a:pPr>
            <a:r>
              <a:rPr lang="en-US" altLang="ko-KR" sz="2000" dirty="0" smtClean="0">
                <a:ea typeface="굴림" charset="-127"/>
              </a:rPr>
              <a:t>        </a:t>
            </a:r>
            <a:r>
              <a:rPr lang="ko-KR" altLang="en-US" sz="2000" dirty="0" smtClean="0">
                <a:ea typeface="굴림" charset="-127"/>
              </a:rPr>
              <a:t>판매 가능</a:t>
            </a:r>
            <a:br>
              <a:rPr lang="ko-KR" altLang="en-US" sz="2000" dirty="0" smtClean="0">
                <a:ea typeface="굴림" charset="-127"/>
              </a:rPr>
            </a:br>
            <a:r>
              <a:rPr lang="en-US" altLang="ko-KR" sz="2000" dirty="0" smtClean="0">
                <a:ea typeface="굴림" charset="-127"/>
              </a:rPr>
              <a:t>5. </a:t>
            </a:r>
            <a:r>
              <a:rPr lang="ko-KR" altLang="en-US" sz="2000" dirty="0" smtClean="0">
                <a:ea typeface="굴림" charset="-127"/>
              </a:rPr>
              <a:t>주류 등 판매업 승인 대상</a:t>
            </a:r>
            <a:r>
              <a:rPr lang="ko-KR" altLang="en-US" dirty="0" smtClean="0">
                <a:ea typeface="굴림" charset="-127"/>
              </a:rPr>
              <a:t/>
            </a:r>
            <a:br>
              <a:rPr lang="ko-KR" altLang="en-US" dirty="0" smtClean="0">
                <a:ea typeface="굴림" charset="-127"/>
              </a:rPr>
            </a:br>
            <a:r>
              <a:rPr lang="ko-KR" altLang="en-US" sz="1200" dirty="0" smtClean="0">
                <a:ea typeface="굴림" charset="-127"/>
              </a:rPr>
              <a:t>위와 같은 물품들은 허가나 신고</a:t>
            </a:r>
            <a:r>
              <a:rPr lang="en-US" altLang="ko-KR" sz="1200" dirty="0" smtClean="0">
                <a:ea typeface="굴림" charset="-127"/>
              </a:rPr>
              <a:t>, </a:t>
            </a:r>
            <a:r>
              <a:rPr lang="ko-KR" altLang="en-US" sz="1200" dirty="0" smtClean="0">
                <a:ea typeface="굴림" charset="-127"/>
              </a:rPr>
              <a:t>승인이 있은 뒤 판매가 가능합니다</a:t>
            </a:r>
            <a:r>
              <a:rPr lang="en-US" altLang="ko-KR" sz="1200" dirty="0" smtClean="0">
                <a:ea typeface="굴림" charset="-127"/>
              </a:rPr>
              <a:t>.</a:t>
            </a:r>
            <a:endParaRPr lang="en-US" altLang="ko-KR" sz="1200" dirty="0" smtClean="0"/>
          </a:p>
          <a:p>
            <a:r>
              <a:rPr lang="ko-KR" altLang="en-US" dirty="0" err="1" smtClean="0"/>
              <a:t>식약청</a:t>
            </a:r>
            <a:r>
              <a:rPr lang="ko-KR" altLang="en-US" dirty="0" smtClean="0"/>
              <a:t> 관리 상품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건강식품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비타민류</a:t>
            </a:r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등록이 어려운 상품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신상품등록</a:t>
            </a:r>
            <a:endParaRPr lang="en-US" altLang="ko-KR" dirty="0" smtClean="0"/>
          </a:p>
          <a:p>
            <a:r>
              <a:rPr lang="ko-KR" altLang="en-US" dirty="0" smtClean="0"/>
              <a:t>분류수집</a:t>
            </a:r>
            <a:endParaRPr lang="en-US" altLang="ko-KR" dirty="0" smtClean="0"/>
          </a:p>
          <a:p>
            <a:r>
              <a:rPr lang="ko-KR" altLang="en-US" dirty="0" smtClean="0"/>
              <a:t>자동등록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코스모스 상품등록 시연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미국 </a:t>
            </a:r>
            <a:r>
              <a:rPr lang="en-US" altLang="ko-KR" dirty="0" smtClean="0"/>
              <a:t>913</a:t>
            </a:r>
            <a:r>
              <a:rPr lang="ko-KR" altLang="en-US" dirty="0" smtClean="0"/>
              <a:t>개 </a:t>
            </a:r>
            <a:r>
              <a:rPr lang="en-US" altLang="ko-KR" dirty="0" smtClean="0"/>
              <a:t>(</a:t>
            </a:r>
            <a:r>
              <a:rPr lang="ko-KR" altLang="en-US" dirty="0" smtClean="0"/>
              <a:t>공개</a:t>
            </a:r>
            <a:r>
              <a:rPr lang="en-US" altLang="ko-KR" dirty="0" smtClean="0"/>
              <a:t> 758</a:t>
            </a:r>
            <a:r>
              <a:rPr lang="ko-KR" altLang="en-US" dirty="0" smtClean="0"/>
              <a:t>개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독일 </a:t>
            </a:r>
            <a:r>
              <a:rPr lang="en-US" altLang="ko-KR" dirty="0" smtClean="0"/>
              <a:t>49</a:t>
            </a:r>
            <a:r>
              <a:rPr lang="ko-KR" altLang="en-US" dirty="0" smtClean="0"/>
              <a:t>개 </a:t>
            </a:r>
            <a:r>
              <a:rPr lang="en-US" altLang="ko-KR" dirty="0" smtClean="0"/>
              <a:t>(</a:t>
            </a:r>
            <a:r>
              <a:rPr lang="ko-KR" altLang="en-US" dirty="0" smtClean="0"/>
              <a:t>독일 </a:t>
            </a:r>
            <a:r>
              <a:rPr lang="en-US" altLang="ko-KR" dirty="0" smtClean="0"/>
              <a:t>9</a:t>
            </a:r>
            <a:r>
              <a:rPr lang="ko-KR" altLang="en-US" dirty="0" smtClean="0"/>
              <a:t>개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영국 </a:t>
            </a:r>
            <a:r>
              <a:rPr lang="en-US" altLang="ko-KR" dirty="0" smtClean="0"/>
              <a:t>199</a:t>
            </a:r>
            <a:r>
              <a:rPr lang="ko-KR" altLang="en-US" dirty="0" smtClean="0"/>
              <a:t>개 </a:t>
            </a:r>
            <a:r>
              <a:rPr lang="en-US" altLang="ko-KR" dirty="0" smtClean="0"/>
              <a:t>(</a:t>
            </a:r>
            <a:r>
              <a:rPr lang="ko-KR" altLang="en-US" dirty="0" smtClean="0"/>
              <a:t>공개</a:t>
            </a:r>
            <a:r>
              <a:rPr lang="en-US" altLang="ko-KR" dirty="0" smtClean="0"/>
              <a:t>167</a:t>
            </a:r>
            <a:r>
              <a:rPr lang="ko-KR" altLang="en-US" dirty="0" smtClean="0"/>
              <a:t>개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일본 </a:t>
            </a:r>
            <a:r>
              <a:rPr lang="en-US" altLang="ko-KR" dirty="0" smtClean="0"/>
              <a:t>166</a:t>
            </a:r>
            <a:r>
              <a:rPr lang="ko-KR" altLang="en-US" dirty="0" smtClean="0"/>
              <a:t>개 </a:t>
            </a:r>
            <a:r>
              <a:rPr lang="en-US" altLang="ko-KR" dirty="0" smtClean="0"/>
              <a:t>(</a:t>
            </a:r>
            <a:r>
              <a:rPr lang="ko-KR" altLang="en-US" dirty="0" smtClean="0"/>
              <a:t>공개</a:t>
            </a:r>
            <a:r>
              <a:rPr lang="en-US" altLang="ko-KR" dirty="0" smtClean="0"/>
              <a:t>8</a:t>
            </a:r>
            <a:r>
              <a:rPr lang="ko-KR" altLang="en-US" dirty="0" smtClean="0"/>
              <a:t>개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한국 </a:t>
            </a:r>
            <a:r>
              <a:rPr lang="en-US" altLang="ko-KR" dirty="0" smtClean="0"/>
              <a:t>381</a:t>
            </a:r>
            <a:r>
              <a:rPr lang="ko-KR" altLang="en-US" dirty="0" smtClean="0"/>
              <a:t>개 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분석된 사이트 안내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미국</a:t>
            </a:r>
            <a:r>
              <a:rPr lang="en-US" altLang="ko-KR" dirty="0" smtClean="0"/>
              <a:t>,</a:t>
            </a:r>
            <a:r>
              <a:rPr lang="ko-KR" altLang="en-US" dirty="0" smtClean="0"/>
              <a:t>영국 패션 </a:t>
            </a:r>
            <a:r>
              <a:rPr lang="en-US" altLang="ko-KR" dirty="0" smtClean="0"/>
              <a:t>: 5</a:t>
            </a:r>
            <a:r>
              <a:rPr lang="ko-KR" altLang="en-US" dirty="0" smtClean="0"/>
              <a:t>만원</a:t>
            </a:r>
            <a:endParaRPr lang="en-US" altLang="ko-KR" dirty="0" smtClean="0"/>
          </a:p>
          <a:p>
            <a:r>
              <a:rPr lang="ko-KR" altLang="en-US" dirty="0" smtClean="0"/>
              <a:t>독일</a:t>
            </a:r>
            <a:r>
              <a:rPr lang="en-US" altLang="ko-KR" dirty="0" smtClean="0"/>
              <a:t>,</a:t>
            </a:r>
            <a:r>
              <a:rPr lang="ko-KR" altLang="en-US" dirty="0" smtClean="0"/>
              <a:t>유럽 </a:t>
            </a:r>
            <a:r>
              <a:rPr lang="en-US" altLang="ko-KR" dirty="0" smtClean="0"/>
              <a:t>: 10</a:t>
            </a:r>
            <a:r>
              <a:rPr lang="ko-KR" altLang="en-US" dirty="0" smtClean="0"/>
              <a:t>만원</a:t>
            </a:r>
            <a:endParaRPr lang="en-US" altLang="ko-KR" dirty="0" smtClean="0"/>
          </a:p>
          <a:p>
            <a:r>
              <a:rPr lang="ko-KR" altLang="en-US" dirty="0" smtClean="0"/>
              <a:t>일본</a:t>
            </a:r>
            <a:r>
              <a:rPr lang="en-US" altLang="ko-KR" dirty="0" smtClean="0"/>
              <a:t> : 20</a:t>
            </a:r>
            <a:r>
              <a:rPr lang="ko-KR" altLang="en-US" dirty="0" smtClean="0"/>
              <a:t>만원</a:t>
            </a:r>
            <a:endParaRPr lang="en-US" altLang="ko-KR" dirty="0" smtClean="0"/>
          </a:p>
          <a:p>
            <a:r>
              <a:rPr lang="ko-KR" altLang="en-US" dirty="0" smtClean="0"/>
              <a:t>중국 </a:t>
            </a:r>
            <a:r>
              <a:rPr lang="en-US" altLang="ko-KR" dirty="0" smtClean="0"/>
              <a:t>: 20</a:t>
            </a:r>
            <a:r>
              <a:rPr lang="ko-KR" altLang="en-US" dirty="0" smtClean="0"/>
              <a:t>만원</a:t>
            </a:r>
            <a:endParaRPr lang="en-US" altLang="ko-KR" dirty="0" smtClean="0"/>
          </a:p>
          <a:p>
            <a:r>
              <a:rPr lang="ko-KR" altLang="en-US" dirty="0" smtClean="0"/>
              <a:t>아마존 </a:t>
            </a:r>
            <a:r>
              <a:rPr lang="en-US" altLang="ko-KR" dirty="0" smtClean="0"/>
              <a:t>: 30</a:t>
            </a:r>
            <a:r>
              <a:rPr lang="ko-KR" altLang="en-US" dirty="0" smtClean="0"/>
              <a:t>만원</a:t>
            </a:r>
            <a:endParaRPr lang="en-US" altLang="ko-KR" dirty="0" smtClean="0"/>
          </a:p>
          <a:p>
            <a:r>
              <a:rPr lang="ko-KR" altLang="en-US" dirty="0" err="1" smtClean="0"/>
              <a:t>알리익스프레스</a:t>
            </a:r>
            <a:r>
              <a:rPr lang="en-US" altLang="ko-KR" dirty="0" smtClean="0"/>
              <a:t>: 30</a:t>
            </a:r>
            <a:r>
              <a:rPr lang="ko-KR" altLang="en-US" dirty="0" smtClean="0"/>
              <a:t>만원</a:t>
            </a:r>
            <a:endParaRPr lang="en-US" altLang="ko-KR" dirty="0" smtClean="0"/>
          </a:p>
          <a:p>
            <a:r>
              <a:rPr lang="ko-KR" altLang="en-US" dirty="0" err="1" smtClean="0"/>
              <a:t>라쿠텐셀러별</a:t>
            </a:r>
            <a:r>
              <a:rPr lang="ko-KR" altLang="en-US" dirty="0" smtClean="0"/>
              <a:t> </a:t>
            </a:r>
            <a:r>
              <a:rPr lang="en-US" altLang="ko-KR" dirty="0" smtClean="0"/>
              <a:t>: 15</a:t>
            </a:r>
            <a:r>
              <a:rPr lang="ko-KR" altLang="en-US" dirty="0" smtClean="0"/>
              <a:t>만원</a:t>
            </a:r>
            <a:endParaRPr lang="en-US" altLang="ko-KR" dirty="0" smtClean="0"/>
          </a:p>
          <a:p>
            <a:r>
              <a:rPr lang="en-US" altLang="ko-KR" dirty="0" smtClean="0"/>
              <a:t>B2B,</a:t>
            </a:r>
            <a:r>
              <a:rPr lang="ko-KR" altLang="en-US" dirty="0" smtClean="0"/>
              <a:t>특수사이트 </a:t>
            </a:r>
            <a:r>
              <a:rPr lang="en-US" altLang="ko-KR" dirty="0" smtClean="0"/>
              <a:t>: 20</a:t>
            </a:r>
            <a:r>
              <a:rPr lang="ko-KR" altLang="en-US" dirty="0" smtClean="0"/>
              <a:t>만원</a:t>
            </a:r>
            <a:endParaRPr lang="en-US" altLang="ko-KR" dirty="0" smtClean="0"/>
          </a:p>
          <a:p>
            <a:r>
              <a:rPr lang="ko-KR" altLang="en-US" dirty="0" smtClean="0"/>
              <a:t>비공개설정비용 </a:t>
            </a:r>
            <a:r>
              <a:rPr lang="en-US" altLang="ko-KR" dirty="0" smtClean="0"/>
              <a:t>: 10</a:t>
            </a:r>
            <a:r>
              <a:rPr lang="ko-KR" altLang="en-US" dirty="0" smtClean="0"/>
              <a:t>만원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신규분석 신청 방법 및 비용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2800" dirty="0" smtClean="0"/>
              <a:t>아동 안전법 시행으로 인한 아동 상품판매 제한</a:t>
            </a:r>
            <a:endParaRPr lang="en-US" altLang="ko-KR" sz="2800" dirty="0" smtClean="0"/>
          </a:p>
          <a:p>
            <a:r>
              <a:rPr lang="ko-KR" altLang="en-US" sz="2800" dirty="0" smtClean="0"/>
              <a:t>일본 제품 판매 </a:t>
            </a:r>
            <a:r>
              <a:rPr lang="ko-KR" altLang="en-US" sz="2800" dirty="0" smtClean="0"/>
              <a:t>활성화</a:t>
            </a:r>
            <a:endParaRPr lang="en-US" altLang="ko-KR" sz="2800" dirty="0" smtClean="0"/>
          </a:p>
          <a:p>
            <a:r>
              <a:rPr lang="ko-KR" altLang="en-US" dirty="0" err="1" smtClean="0"/>
              <a:t>스토어팜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쿠팡</a:t>
            </a:r>
            <a:r>
              <a:rPr lang="ko-KR" altLang="en-US" dirty="0" smtClean="0"/>
              <a:t> 등의 판매</a:t>
            </a:r>
            <a:endParaRPr lang="en-US" altLang="ko-KR" dirty="0" smtClean="0"/>
          </a:p>
          <a:p>
            <a:r>
              <a:rPr lang="ko-KR" altLang="en-US" dirty="0" err="1" smtClean="0"/>
              <a:t>인스타</a:t>
            </a:r>
            <a:r>
              <a:rPr lang="ko-KR" altLang="en-US" dirty="0" smtClean="0"/>
              <a:t> 그램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최근 </a:t>
            </a:r>
            <a:r>
              <a:rPr lang="ko-KR" altLang="en-US" dirty="0" err="1" smtClean="0"/>
              <a:t>트렌드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구매대행 열풍</a:t>
            </a:r>
            <a:endParaRPr lang="ko-KR" altLang="en-US" dirty="0"/>
          </a:p>
        </p:txBody>
      </p:sp>
      <p:pic>
        <p:nvPicPr>
          <p:cNvPr id="5" name="내용 개체 틀 4" descr="58273_69761_49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00174"/>
            <a:ext cx="7972374" cy="4377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인스타그램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0762" y="2343944"/>
            <a:ext cx="4562475" cy="3038475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관심어</a:t>
            </a:r>
            <a:r>
              <a:rPr lang="ko-KR" altLang="en-US" dirty="0" smtClean="0"/>
              <a:t> 마케팅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인스타그램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모바일</a:t>
            </a:r>
            <a:r>
              <a:rPr lang="ko-KR" altLang="en-US" dirty="0" smtClean="0"/>
              <a:t> 쇼핑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스토어팜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3.8% </a:t>
            </a:r>
            <a:r>
              <a:rPr lang="ko-KR" altLang="en-US" dirty="0" smtClean="0"/>
              <a:t>수수료</a:t>
            </a:r>
            <a:endParaRPr lang="en-US" altLang="ko-KR" dirty="0" smtClean="0"/>
          </a:p>
          <a:p>
            <a:r>
              <a:rPr lang="ko-KR" altLang="en-US" dirty="0" smtClean="0"/>
              <a:t>지식쇼핑 </a:t>
            </a:r>
            <a:r>
              <a:rPr lang="ko-KR" altLang="en-US" dirty="0" err="1" smtClean="0"/>
              <a:t>이용시</a:t>
            </a:r>
            <a:r>
              <a:rPr lang="ko-KR" altLang="en-US" dirty="0" smtClean="0"/>
              <a:t> </a:t>
            </a:r>
            <a:r>
              <a:rPr lang="en-US" altLang="ko-KR" dirty="0" smtClean="0"/>
              <a:t>5.8% </a:t>
            </a:r>
            <a:r>
              <a:rPr lang="ko-KR" altLang="en-US" dirty="0" smtClean="0"/>
              <a:t>수수료</a:t>
            </a:r>
            <a:endParaRPr lang="ko-KR" altLang="en-US" dirty="0"/>
          </a:p>
        </p:txBody>
      </p:sp>
      <p:pic>
        <p:nvPicPr>
          <p:cNvPr id="6" name="그림 5" descr="스토어팜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068960"/>
            <a:ext cx="7488832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아이템 발굴</a:t>
            </a:r>
            <a:endParaRPr lang="en-US" altLang="ko-KR" dirty="0" smtClean="0"/>
          </a:p>
          <a:p>
            <a:r>
              <a:rPr lang="ko-KR" altLang="en-US" dirty="0" smtClean="0"/>
              <a:t>브랜드 분석</a:t>
            </a:r>
            <a:endParaRPr lang="en-US" altLang="ko-KR" dirty="0" smtClean="0"/>
          </a:p>
          <a:p>
            <a:r>
              <a:rPr lang="ko-KR" altLang="en-US" dirty="0" err="1" smtClean="0"/>
              <a:t>소비사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트렌드</a:t>
            </a:r>
            <a:r>
              <a:rPr lang="ko-KR" altLang="en-US" dirty="0" smtClean="0"/>
              <a:t> 분석</a:t>
            </a:r>
            <a:endParaRPr lang="en-US" altLang="ko-KR" dirty="0" smtClean="0"/>
          </a:p>
          <a:p>
            <a:r>
              <a:rPr lang="ko-KR" altLang="en-US" dirty="0" smtClean="0"/>
              <a:t>온라인마케팅</a:t>
            </a:r>
            <a:endParaRPr lang="en-US" altLang="ko-KR" dirty="0" smtClean="0"/>
          </a:p>
          <a:p>
            <a:r>
              <a:rPr lang="ko-KR" altLang="en-US" dirty="0" smtClean="0"/>
              <a:t>과학적인 </a:t>
            </a:r>
            <a:r>
              <a:rPr lang="en-US" altLang="ko-KR" dirty="0" smtClean="0"/>
              <a:t>CS</a:t>
            </a:r>
          </a:p>
          <a:p>
            <a:r>
              <a:rPr lang="ko-KR" altLang="en-US" dirty="0" smtClean="0"/>
              <a:t>상품구매배송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배대지업체와</a:t>
            </a:r>
            <a:r>
              <a:rPr lang="ko-KR" altLang="en-US" dirty="0" smtClean="0"/>
              <a:t> 협력</a:t>
            </a:r>
            <a:endParaRPr lang="en-US" altLang="ko-KR" dirty="0" smtClean="0"/>
          </a:p>
          <a:p>
            <a:r>
              <a:rPr lang="ko-KR" altLang="en-US" dirty="0" smtClean="0"/>
              <a:t>상품등록관리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자동화솔루션업체와</a:t>
            </a:r>
            <a:r>
              <a:rPr lang="ko-KR" altLang="en-US" dirty="0" smtClean="0"/>
              <a:t> 협력</a:t>
            </a:r>
            <a:endParaRPr lang="en-US" altLang="ko-KR" dirty="0" smtClean="0"/>
          </a:p>
          <a:p>
            <a:r>
              <a:rPr lang="ko-KR" altLang="en-US" dirty="0" smtClean="0"/>
              <a:t>쇼핑몰</a:t>
            </a:r>
            <a:r>
              <a:rPr lang="en-US" altLang="ko-KR" dirty="0" smtClean="0"/>
              <a:t>,</a:t>
            </a:r>
            <a:r>
              <a:rPr lang="ko-KR" altLang="en-US" dirty="0" smtClean="0"/>
              <a:t>관리자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쇼핑몰호스팅업체와</a:t>
            </a:r>
            <a:r>
              <a:rPr lang="ko-KR" altLang="en-US" dirty="0" smtClean="0"/>
              <a:t> 협력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구매대행 운영자의 핵심업무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배송만족도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재구매율</a:t>
            </a:r>
            <a:endParaRPr lang="en-US" altLang="ko-KR" dirty="0" smtClean="0"/>
          </a:p>
          <a:p>
            <a:r>
              <a:rPr lang="ko-KR" altLang="en-US" dirty="0" smtClean="0"/>
              <a:t>소비자의 기대는 빠르고 안정적인 배송</a:t>
            </a:r>
            <a:endParaRPr lang="en-US" altLang="ko-KR" dirty="0" smtClean="0"/>
          </a:p>
          <a:p>
            <a:r>
              <a:rPr lang="ko-KR" altLang="en-US" dirty="0" smtClean="0"/>
              <a:t>고객 불만이 가장 많이 발생하는 분야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왜 배송을 잘해야 하는가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미국</a:t>
            </a:r>
            <a:r>
              <a:rPr lang="en-US" altLang="ko-KR" dirty="0" smtClean="0"/>
              <a:t>,</a:t>
            </a:r>
            <a:r>
              <a:rPr lang="ko-KR" altLang="en-US" dirty="0" smtClean="0"/>
              <a:t>유럽 </a:t>
            </a:r>
            <a:r>
              <a:rPr lang="en-US" altLang="ko-KR" dirty="0" smtClean="0"/>
              <a:t>: NS, JNS</a:t>
            </a:r>
          </a:p>
          <a:p>
            <a:r>
              <a:rPr lang="ko-KR" altLang="en-US" dirty="0" smtClean="0"/>
              <a:t>일본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체리집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지원</a:t>
            </a:r>
            <a:r>
              <a:rPr lang="en-US" altLang="ko-KR" dirty="0" smtClean="0"/>
              <a:t>, JPOST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베테랑 배대지 업체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delivery_0302_2015031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357298"/>
            <a:ext cx="4230453" cy="4525963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배송협력사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정민홈페이지</a:t>
            </a:r>
            <a:r>
              <a:rPr lang="ko-KR" altLang="en-US" dirty="0" smtClean="0"/>
              <a:t> 참조하여 연락 및 미팅</a:t>
            </a:r>
            <a:endParaRPr lang="en-US" altLang="ko-KR" dirty="0" smtClean="0"/>
          </a:p>
          <a:p>
            <a:r>
              <a:rPr lang="ko-KR" altLang="en-US" dirty="0" smtClean="0"/>
              <a:t>역사가 오래되고 거래처가 많은 업체선정</a:t>
            </a:r>
            <a:endParaRPr lang="en-US" altLang="ko-KR" dirty="0" smtClean="0"/>
          </a:p>
          <a:p>
            <a:r>
              <a:rPr lang="ko-KR" altLang="en-US" dirty="0" err="1" smtClean="0"/>
              <a:t>레잇</a:t>
            </a:r>
            <a:r>
              <a:rPr lang="en-US" altLang="ko-KR" dirty="0" smtClean="0"/>
              <a:t>(rate) </a:t>
            </a:r>
            <a:r>
              <a:rPr lang="ko-KR" altLang="en-US" dirty="0" smtClean="0"/>
              <a:t>발송요청</a:t>
            </a:r>
            <a:endParaRPr lang="en-US" altLang="ko-KR" dirty="0" smtClean="0"/>
          </a:p>
          <a:p>
            <a:r>
              <a:rPr lang="ko-KR" altLang="en-US" dirty="0" smtClean="0"/>
              <a:t>부대비용 등을 파악</a:t>
            </a:r>
            <a:endParaRPr lang="en-US" altLang="ko-KR" dirty="0" smtClean="0"/>
          </a:p>
          <a:p>
            <a:r>
              <a:rPr lang="ko-KR" altLang="en-US" dirty="0" smtClean="0"/>
              <a:t>배송대행관리자 페이지 확인</a:t>
            </a:r>
            <a:endParaRPr lang="en-US" altLang="ko-KR" dirty="0" smtClean="0"/>
          </a:p>
          <a:p>
            <a:r>
              <a:rPr lang="ko-KR" altLang="en-US" dirty="0" smtClean="0"/>
              <a:t>가급적 현지 방문하여 확인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배대지 업체와 계약하려면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미국 품절 </a:t>
            </a:r>
            <a:r>
              <a:rPr lang="ko-KR" altLang="en-US" dirty="0" err="1" smtClean="0"/>
              <a:t>상품구매시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환불율</a:t>
            </a:r>
            <a:r>
              <a:rPr lang="ko-KR" altLang="en-US" dirty="0" smtClean="0"/>
              <a:t> 증가</a:t>
            </a:r>
            <a:endParaRPr lang="en-US" altLang="ko-KR" dirty="0" smtClean="0"/>
          </a:p>
          <a:p>
            <a:r>
              <a:rPr lang="ko-KR" altLang="en-US" dirty="0" smtClean="0"/>
              <a:t>고객 불만율 증가</a:t>
            </a:r>
            <a:endParaRPr lang="en-US" altLang="ko-KR" dirty="0" smtClean="0"/>
          </a:p>
          <a:p>
            <a:r>
              <a:rPr lang="ko-KR" altLang="en-US" dirty="0" smtClean="0"/>
              <a:t>환불처리 비용 손실</a:t>
            </a:r>
            <a:endParaRPr lang="en-US" altLang="ko-KR" dirty="0" smtClean="0"/>
          </a:p>
          <a:p>
            <a:r>
              <a:rPr lang="ko-KR" altLang="en-US" dirty="0" smtClean="0"/>
              <a:t>고객마케팅 비용 손실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재고관리는 왜 해야 하는가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상품 자체 품절여부</a:t>
            </a:r>
            <a:endParaRPr lang="en-US" altLang="ko-KR" dirty="0" smtClean="0"/>
          </a:p>
          <a:p>
            <a:r>
              <a:rPr lang="ko-KR" altLang="en-US" dirty="0" smtClean="0"/>
              <a:t>가격 증가여부</a:t>
            </a:r>
            <a:endParaRPr lang="en-US" altLang="ko-KR" dirty="0" smtClean="0"/>
          </a:p>
          <a:p>
            <a:r>
              <a:rPr lang="ko-KR" altLang="en-US" dirty="0" smtClean="0"/>
              <a:t>가격 하락여부</a:t>
            </a:r>
            <a:endParaRPr lang="en-US" altLang="ko-KR" dirty="0" smtClean="0"/>
          </a:p>
          <a:p>
            <a:r>
              <a:rPr lang="ko-KR" altLang="en-US" dirty="0" smtClean="0"/>
              <a:t>옵션</a:t>
            </a:r>
            <a:r>
              <a:rPr lang="en-US" altLang="ko-KR" dirty="0" smtClean="0"/>
              <a:t>(</a:t>
            </a:r>
            <a:r>
              <a:rPr lang="ko-KR" altLang="en-US" dirty="0" smtClean="0"/>
              <a:t>색상</a:t>
            </a:r>
            <a:r>
              <a:rPr lang="en-US" altLang="ko-KR" dirty="0" smtClean="0"/>
              <a:t>,</a:t>
            </a:r>
            <a:r>
              <a:rPr lang="ko-KR" altLang="en-US" dirty="0" smtClean="0"/>
              <a:t>사이즈</a:t>
            </a:r>
            <a:r>
              <a:rPr lang="en-US" altLang="ko-KR" dirty="0" smtClean="0"/>
              <a:t>)</a:t>
            </a:r>
            <a:r>
              <a:rPr lang="ko-KR" altLang="en-US" dirty="0" smtClean="0"/>
              <a:t> 변동여부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자주 바뀌는 정보는 무엇인가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미국 세일 주간에 할인</a:t>
            </a:r>
            <a:endParaRPr lang="en-US" altLang="ko-KR" dirty="0" smtClean="0"/>
          </a:p>
          <a:p>
            <a:r>
              <a:rPr lang="ko-KR" altLang="en-US" dirty="0" smtClean="0"/>
              <a:t>세일 주간이 끝나면 정가</a:t>
            </a:r>
            <a:endParaRPr lang="en-US" altLang="ko-KR" dirty="0" smtClean="0"/>
          </a:p>
          <a:p>
            <a:r>
              <a:rPr lang="ko-KR" altLang="en-US" dirty="0" smtClean="0"/>
              <a:t>수시 세일</a:t>
            </a:r>
            <a:endParaRPr lang="en-US" altLang="ko-KR" dirty="0" smtClean="0"/>
          </a:p>
          <a:p>
            <a:r>
              <a:rPr lang="ko-KR" altLang="en-US" dirty="0" err="1" smtClean="0"/>
              <a:t>세일율은</a:t>
            </a:r>
            <a:r>
              <a:rPr lang="ko-KR" altLang="en-US" dirty="0" smtClean="0"/>
              <a:t> </a:t>
            </a:r>
            <a:r>
              <a:rPr lang="en-US" altLang="ko-KR" dirty="0" smtClean="0"/>
              <a:t>15~45%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가격은 언제 변동하는가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해외카드 이용실적</a:t>
            </a:r>
            <a:endParaRPr lang="ko-KR" altLang="en-US" dirty="0"/>
          </a:p>
        </p:txBody>
      </p:sp>
      <p:pic>
        <p:nvPicPr>
          <p:cNvPr id="5" name="내용 개체 틀 4" descr="해외카드사용실적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6628" y="2067468"/>
            <a:ext cx="4610744" cy="35914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미국의 기념일</a:t>
            </a:r>
            <a:endParaRPr lang="ko-KR" altLang="en-US" dirty="0"/>
          </a:p>
        </p:txBody>
      </p:sp>
      <p:pic>
        <p:nvPicPr>
          <p:cNvPr id="4" name="내용 개체 틀 5" descr="미국기념일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214422"/>
            <a:ext cx="4229877" cy="463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상품자체 품절조사</a:t>
            </a:r>
            <a:endParaRPr lang="en-US" altLang="ko-KR" dirty="0" smtClean="0"/>
          </a:p>
          <a:p>
            <a:r>
              <a:rPr lang="ko-KR" altLang="en-US" dirty="0" smtClean="0"/>
              <a:t>가격 변동 조사</a:t>
            </a:r>
            <a:endParaRPr lang="en-US" altLang="ko-KR" dirty="0" smtClean="0"/>
          </a:p>
          <a:p>
            <a:r>
              <a:rPr lang="ko-KR" altLang="en-US" dirty="0" smtClean="0"/>
              <a:t>옵션 변동 조사</a:t>
            </a:r>
            <a:endParaRPr lang="en-US" altLang="ko-KR" dirty="0" smtClean="0"/>
          </a:p>
          <a:p>
            <a:r>
              <a:rPr lang="ko-KR" altLang="en-US" dirty="0" smtClean="0"/>
              <a:t>쇼핑몰 정보에 즉시 반영</a:t>
            </a:r>
            <a:endParaRPr lang="en-US" altLang="ko-KR" dirty="0" smtClean="0"/>
          </a:p>
          <a:p>
            <a:r>
              <a:rPr lang="ko-KR" altLang="en-US" dirty="0" smtClean="0"/>
              <a:t>재고실행계획 이용방법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코스모스 재고관리 시연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고객이 클릭한 상품을 실시간으로 재고관리</a:t>
            </a:r>
            <a:endParaRPr lang="en-US" altLang="ko-KR" dirty="0" smtClean="0"/>
          </a:p>
          <a:p>
            <a:r>
              <a:rPr lang="ko-KR" altLang="en-US" dirty="0" smtClean="0"/>
              <a:t>장바구니 화면에서 가격변동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옵션품절여부를 표시</a:t>
            </a:r>
            <a:endParaRPr lang="en-US" altLang="ko-KR" dirty="0" smtClean="0"/>
          </a:p>
          <a:p>
            <a:r>
              <a:rPr lang="ko-KR" altLang="en-US" dirty="0" smtClean="0"/>
              <a:t>획기적인 품절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환불율</a:t>
            </a:r>
            <a:r>
              <a:rPr lang="ko-KR" altLang="en-US" dirty="0" smtClean="0"/>
              <a:t> 개선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코스모스 </a:t>
            </a:r>
            <a:r>
              <a:rPr lang="ko-KR" altLang="en-US" dirty="0" smtClean="0">
                <a:solidFill>
                  <a:srgbClr val="0070C0"/>
                </a:solidFill>
              </a:rPr>
              <a:t>장바구니 재고관리 </a:t>
            </a:r>
            <a:r>
              <a:rPr lang="ko-KR" altLang="en-US" dirty="0" smtClean="0">
                <a:solidFill>
                  <a:srgbClr val="0070C0"/>
                </a:solidFill>
              </a:rPr>
              <a:t>시연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정확한 원가기반의 마진율계산</a:t>
            </a:r>
            <a:endParaRPr lang="en-US" altLang="ko-KR" dirty="0" smtClean="0"/>
          </a:p>
          <a:p>
            <a:r>
              <a:rPr lang="ko-KR" altLang="en-US" dirty="0" smtClean="0"/>
              <a:t>매출 극대화를 위한 세일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비세일 가격적용</a:t>
            </a:r>
            <a:endParaRPr lang="en-US" altLang="ko-KR" dirty="0" smtClean="0"/>
          </a:p>
          <a:p>
            <a:r>
              <a:rPr lang="ko-KR" altLang="en-US" dirty="0" smtClean="0"/>
              <a:t>세일기간에는 정확하게 세일정보반영</a:t>
            </a:r>
            <a:endParaRPr lang="en-US" altLang="ko-KR" dirty="0" smtClean="0"/>
          </a:p>
          <a:p>
            <a:r>
              <a:rPr lang="ko-KR" altLang="en-US" dirty="0" smtClean="0"/>
              <a:t>세일이 종료되면 즉시 정가로 변경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가격관리는 왜 </a:t>
            </a:r>
            <a:r>
              <a:rPr lang="ko-KR" altLang="en-US" dirty="0" err="1" smtClean="0"/>
              <a:t>해야하는가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Rebate </a:t>
            </a:r>
            <a:r>
              <a:rPr lang="ko-KR" altLang="en-US" dirty="0" smtClean="0"/>
              <a:t>사이트 이용</a:t>
            </a:r>
            <a:endParaRPr lang="en-US" altLang="ko-KR" dirty="0" smtClean="0"/>
          </a:p>
          <a:p>
            <a:r>
              <a:rPr lang="ko-KR" altLang="en-US" dirty="0" smtClean="0"/>
              <a:t>프로모션 코드 이용</a:t>
            </a:r>
            <a:endParaRPr lang="en-US" altLang="ko-KR" dirty="0" smtClean="0"/>
          </a:p>
          <a:p>
            <a:r>
              <a:rPr lang="en-US" altLang="ko-KR" dirty="0" smtClean="0"/>
              <a:t>Gift Card </a:t>
            </a:r>
            <a:r>
              <a:rPr lang="ko-KR" altLang="en-US" dirty="0" smtClean="0"/>
              <a:t>이용</a:t>
            </a:r>
            <a:endParaRPr lang="en-US" altLang="ko-KR" dirty="0" smtClean="0"/>
          </a:p>
          <a:p>
            <a:r>
              <a:rPr lang="ko-KR" altLang="en-US" dirty="0" smtClean="0"/>
              <a:t>세일 기간 활용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싸게 매입하는 방법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원달러</a:t>
            </a:r>
            <a:r>
              <a:rPr lang="ko-KR" altLang="en-US" dirty="0" smtClean="0"/>
              <a:t> 환율</a:t>
            </a:r>
            <a:endParaRPr lang="en-US" altLang="ko-KR" dirty="0" smtClean="0"/>
          </a:p>
          <a:p>
            <a:r>
              <a:rPr lang="ko-KR" altLang="en-US" dirty="0" err="1" smtClean="0"/>
              <a:t>미국내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쉬핑비</a:t>
            </a:r>
            <a:endParaRPr lang="en-US" altLang="ko-KR" dirty="0" smtClean="0"/>
          </a:p>
          <a:p>
            <a:r>
              <a:rPr lang="ko-KR" altLang="en-US" dirty="0" err="1" smtClean="0"/>
              <a:t>미국내</a:t>
            </a:r>
            <a:r>
              <a:rPr lang="ko-KR" altLang="en-US" dirty="0" smtClean="0"/>
              <a:t> 텍스</a:t>
            </a:r>
            <a:endParaRPr lang="en-US" altLang="ko-KR" dirty="0" smtClean="0"/>
          </a:p>
          <a:p>
            <a:r>
              <a:rPr lang="ko-KR" altLang="en-US" dirty="0" smtClean="0"/>
              <a:t>국제운송료</a:t>
            </a:r>
            <a:r>
              <a:rPr lang="en-US" altLang="ko-KR" dirty="0" smtClean="0"/>
              <a:t>(</a:t>
            </a:r>
            <a:r>
              <a:rPr lang="ko-KR" altLang="en-US" dirty="0" smtClean="0"/>
              <a:t>항공운임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국내배송비</a:t>
            </a:r>
            <a:endParaRPr lang="en-US" altLang="ko-KR" dirty="0" smtClean="0"/>
          </a:p>
          <a:p>
            <a:r>
              <a:rPr lang="ko-KR" altLang="en-US" dirty="0" smtClean="0"/>
              <a:t>관세</a:t>
            </a:r>
            <a:r>
              <a:rPr lang="en-US" altLang="ko-KR" dirty="0" smtClean="0"/>
              <a:t>+</a:t>
            </a:r>
            <a:r>
              <a:rPr lang="ko-KR" altLang="en-US" dirty="0" smtClean="0"/>
              <a:t>수수료</a:t>
            </a:r>
            <a:endParaRPr lang="en-US" altLang="ko-KR" dirty="0" smtClean="0"/>
          </a:p>
          <a:p>
            <a:r>
              <a:rPr lang="ko-KR" altLang="en-US" dirty="0" smtClean="0"/>
              <a:t>통관수수료</a:t>
            </a:r>
            <a:endParaRPr lang="en-US" altLang="ko-KR" dirty="0" smtClean="0"/>
          </a:p>
          <a:p>
            <a:r>
              <a:rPr lang="ko-KR" altLang="en-US" dirty="0" smtClean="0"/>
              <a:t>마진</a:t>
            </a:r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가격에 영향을 주는 요소들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분류를 나눌 때 무게 정보 고려</a:t>
            </a:r>
            <a:endParaRPr lang="en-US" altLang="ko-KR" dirty="0" smtClean="0"/>
          </a:p>
          <a:p>
            <a:r>
              <a:rPr lang="ko-KR" altLang="en-US" dirty="0" smtClean="0"/>
              <a:t>분류마다 예상 무게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예상배송비입력</a:t>
            </a:r>
            <a:endParaRPr lang="en-US" altLang="ko-KR" dirty="0" smtClean="0"/>
          </a:p>
          <a:p>
            <a:r>
              <a:rPr lang="ko-KR" altLang="en-US" dirty="0" smtClean="0"/>
              <a:t>무게가 표시되는 쇼핑몰 </a:t>
            </a:r>
            <a:r>
              <a:rPr lang="en-US" altLang="ko-KR" dirty="0" smtClean="0"/>
              <a:t>: </a:t>
            </a:r>
            <a:r>
              <a:rPr lang="en-US" altLang="ko-KR" dirty="0" err="1" smtClean="0"/>
              <a:t>Amazon,Toysrus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무게별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레잇을</a:t>
            </a:r>
            <a:r>
              <a:rPr lang="ko-KR" altLang="en-US" dirty="0" smtClean="0"/>
              <a:t> 적용하는 방법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분류별</a:t>
            </a:r>
            <a:r>
              <a:rPr lang="ko-KR" altLang="en-US" dirty="0" smtClean="0"/>
              <a:t> 가격정보 </a:t>
            </a:r>
            <a:r>
              <a:rPr lang="ko-KR" altLang="en-US" dirty="0" err="1" smtClean="0"/>
              <a:t>세팅</a:t>
            </a:r>
            <a:endParaRPr lang="en-US" altLang="ko-KR" dirty="0" smtClean="0"/>
          </a:p>
          <a:p>
            <a:r>
              <a:rPr lang="ko-KR" altLang="en-US" dirty="0" err="1" smtClean="0"/>
              <a:t>해외쇼핑몰별</a:t>
            </a:r>
            <a:r>
              <a:rPr lang="ko-KR" altLang="en-US" dirty="0" smtClean="0"/>
              <a:t> 가격정보 </a:t>
            </a:r>
            <a:r>
              <a:rPr lang="ko-KR" altLang="en-US" dirty="0" err="1" smtClean="0"/>
              <a:t>세팅</a:t>
            </a:r>
            <a:endParaRPr lang="en-US" altLang="ko-KR" dirty="0" smtClean="0"/>
          </a:p>
          <a:p>
            <a:r>
              <a:rPr lang="ko-KR" altLang="en-US" dirty="0" smtClean="0"/>
              <a:t>가격 변동 전송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0070C0"/>
                </a:solidFill>
              </a:rPr>
              <a:t>코스모스 가격관리 시연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 smtClean="0"/>
              <a:t>Aws</a:t>
            </a:r>
            <a:r>
              <a:rPr lang="en-US" altLang="ko-KR" dirty="0" smtClean="0"/>
              <a:t> </a:t>
            </a:r>
            <a:r>
              <a:rPr lang="ko-KR" altLang="en-US" dirty="0" smtClean="0"/>
              <a:t>보안키 발급</a:t>
            </a:r>
            <a:endParaRPr lang="en-US" altLang="ko-KR" dirty="0" smtClean="0"/>
          </a:p>
          <a:p>
            <a:r>
              <a:rPr lang="ko-KR" altLang="en-US" dirty="0" smtClean="0"/>
              <a:t>프레임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낫프레임</a:t>
            </a:r>
            <a:endParaRPr lang="en-US" altLang="ko-KR" dirty="0" smtClean="0"/>
          </a:p>
          <a:p>
            <a:r>
              <a:rPr lang="ko-KR" altLang="en-US" dirty="0" smtClean="0"/>
              <a:t>특급배송회원으로 가입</a:t>
            </a:r>
            <a:endParaRPr lang="en-US" altLang="ko-KR" dirty="0" smtClean="0"/>
          </a:p>
          <a:p>
            <a:r>
              <a:rPr lang="ko-KR" altLang="en-US" dirty="0" smtClean="0"/>
              <a:t>코스모스 아마존 상품등록 이용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아마존제품을 판매하려면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긴 배송기간 고려</a:t>
            </a:r>
            <a:r>
              <a:rPr lang="en-US" altLang="ko-KR" dirty="0" smtClean="0"/>
              <a:t>(45~60</a:t>
            </a:r>
            <a:r>
              <a:rPr lang="ko-KR" altLang="en-US" dirty="0" smtClean="0"/>
              <a:t>일 기간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짝퉁</a:t>
            </a:r>
            <a:r>
              <a:rPr lang="ko-KR" altLang="en-US" dirty="0" smtClean="0"/>
              <a:t> 상품을 구별해야 함</a:t>
            </a:r>
            <a:r>
              <a:rPr lang="en-US" altLang="ko-KR" dirty="0" smtClean="0"/>
              <a:t>(60%)</a:t>
            </a:r>
          </a:p>
          <a:p>
            <a:r>
              <a:rPr lang="ko-KR" altLang="en-US" dirty="0" smtClean="0"/>
              <a:t>브랜드 상품을 취급하지 않는 전략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알리익스프레스제품을</a:t>
            </a:r>
            <a:r>
              <a:rPr lang="ko-KR" altLang="en-US" dirty="0" smtClean="0"/>
              <a:t> 판매하려면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직구 </a:t>
            </a:r>
            <a:r>
              <a:rPr lang="ko-KR" altLang="en-US" dirty="0" err="1" smtClean="0"/>
              <a:t>성장율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미국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작년까지 매년 </a:t>
            </a:r>
            <a:r>
              <a:rPr lang="en-US" altLang="ko-KR" dirty="0" smtClean="0"/>
              <a:t>40~50% </a:t>
            </a:r>
            <a:r>
              <a:rPr lang="ko-KR" altLang="en-US" dirty="0" smtClean="0"/>
              <a:t>성장</a:t>
            </a:r>
            <a:endParaRPr lang="en-US" altLang="ko-KR" dirty="0" smtClean="0"/>
          </a:p>
          <a:p>
            <a:r>
              <a:rPr lang="ko-KR" altLang="en-US" dirty="0" smtClean="0"/>
              <a:t>미국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올해 상반기 </a:t>
            </a:r>
            <a:r>
              <a:rPr lang="en-US" altLang="ko-KR" dirty="0" smtClean="0"/>
              <a:t>5%</a:t>
            </a:r>
            <a:r>
              <a:rPr lang="ko-KR" altLang="en-US" dirty="0" smtClean="0"/>
              <a:t>대로 주춤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중국</a:t>
            </a:r>
            <a:r>
              <a:rPr lang="en-US" altLang="ko-KR" dirty="0" smtClean="0"/>
              <a:t>,</a:t>
            </a:r>
            <a:r>
              <a:rPr lang="ko-KR" altLang="en-US" dirty="0" smtClean="0"/>
              <a:t>홍콩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마이너스 성장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유럽</a:t>
            </a:r>
            <a:r>
              <a:rPr lang="en-US" altLang="ko-KR" dirty="0" smtClean="0"/>
              <a:t> </a:t>
            </a:r>
            <a:r>
              <a:rPr lang="en-US" altLang="ko-KR" dirty="0" smtClean="0"/>
              <a:t>: 60% </a:t>
            </a:r>
            <a:r>
              <a:rPr lang="ko-KR" altLang="en-US" dirty="0" smtClean="0"/>
              <a:t>성장</a:t>
            </a:r>
            <a:endParaRPr lang="en-US" altLang="ko-KR" dirty="0" smtClean="0"/>
          </a:p>
          <a:p>
            <a:r>
              <a:rPr lang="ko-KR" altLang="en-US" dirty="0" smtClean="0"/>
              <a:t>일본 </a:t>
            </a:r>
            <a:r>
              <a:rPr lang="en-US" altLang="ko-KR" dirty="0" smtClean="0"/>
              <a:t>: 40% </a:t>
            </a:r>
            <a:r>
              <a:rPr lang="ko-KR" altLang="en-US" dirty="0" smtClean="0"/>
              <a:t>성장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워드프레스</a:t>
            </a:r>
            <a:endParaRPr lang="en-US" altLang="ko-KR" dirty="0" smtClean="0"/>
          </a:p>
          <a:p>
            <a:r>
              <a:rPr lang="ko-KR" altLang="en-US" dirty="0" err="1" smtClean="0"/>
              <a:t>마젠토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역직구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글로벌셀러 판매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쿠차</a:t>
            </a:r>
            <a:r>
              <a:rPr lang="ko-KR" altLang="en-US" dirty="0" smtClean="0"/>
              <a:t> 직구 </a:t>
            </a:r>
            <a:r>
              <a:rPr lang="ko-KR" altLang="en-US" dirty="0" err="1" smtClean="0"/>
              <a:t>오픈마켓</a:t>
            </a:r>
            <a:endParaRPr lang="en-US" altLang="ko-KR" dirty="0" smtClean="0"/>
          </a:p>
          <a:p>
            <a:r>
              <a:rPr lang="ko-KR" altLang="en-US" dirty="0" smtClean="0"/>
              <a:t>구매대행 전문 </a:t>
            </a:r>
            <a:r>
              <a:rPr lang="ko-KR" altLang="en-US" dirty="0" err="1" smtClean="0"/>
              <a:t>오픈마켓</a:t>
            </a:r>
            <a:endParaRPr lang="en-US" altLang="ko-KR" dirty="0" smtClean="0"/>
          </a:p>
          <a:p>
            <a:r>
              <a:rPr lang="ko-KR" altLang="en-US" dirty="0" smtClean="0"/>
              <a:t>새로운 마켓을 이용한 추가 매출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애드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쿠차</a:t>
            </a:r>
            <a:r>
              <a:rPr lang="ko-KR" altLang="en-US" dirty="0" smtClean="0"/>
              <a:t> 상품 전송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에누리 가격 비교 사이트</a:t>
            </a:r>
            <a:endParaRPr lang="en-US" altLang="ko-KR" dirty="0" smtClean="0"/>
          </a:p>
          <a:p>
            <a:r>
              <a:rPr lang="ko-KR" altLang="en-US" dirty="0" smtClean="0"/>
              <a:t>구매대행 전문 가격 비교 서비스</a:t>
            </a:r>
            <a:endParaRPr lang="en-US" altLang="ko-KR" dirty="0" smtClean="0"/>
          </a:p>
          <a:p>
            <a:r>
              <a:rPr lang="en-US" altLang="ko-KR" dirty="0" err="1" smtClean="0"/>
              <a:t>Mr,Koon</a:t>
            </a:r>
            <a:r>
              <a:rPr lang="en-US" altLang="ko-KR" dirty="0" smtClean="0"/>
              <a:t> </a:t>
            </a:r>
            <a:r>
              <a:rPr lang="ko-KR" altLang="en-US" dirty="0" smtClean="0"/>
              <a:t>을 대신할 구매대행 전문마켓</a:t>
            </a:r>
            <a:endParaRPr lang="en-US" altLang="ko-KR" dirty="0" smtClean="0"/>
          </a:p>
          <a:p>
            <a:r>
              <a:rPr lang="ko-KR" altLang="en-US" dirty="0" smtClean="0"/>
              <a:t>새로운 마켓을 이용한 추가 매출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애드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에누리 상품 전송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STEP1 – </a:t>
            </a:r>
            <a:r>
              <a:rPr lang="ko-KR" altLang="en-US" dirty="0" smtClean="0"/>
              <a:t>구매대행카페 운영</a:t>
            </a:r>
            <a:endParaRPr lang="en-US" altLang="ko-KR" dirty="0" smtClean="0"/>
          </a:p>
          <a:p>
            <a:r>
              <a:rPr lang="en-US" altLang="ko-KR" dirty="0" smtClean="0"/>
              <a:t>STEP2 – </a:t>
            </a:r>
            <a:r>
              <a:rPr lang="ko-KR" altLang="en-US" dirty="0" err="1" smtClean="0"/>
              <a:t>오픈마켓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전문마켓 운영</a:t>
            </a:r>
            <a:endParaRPr lang="en-US" altLang="ko-KR" dirty="0" smtClean="0"/>
          </a:p>
          <a:p>
            <a:r>
              <a:rPr lang="en-US" altLang="ko-KR" dirty="0" smtClean="0"/>
              <a:t>STEP3 – </a:t>
            </a:r>
            <a:r>
              <a:rPr lang="ko-KR" altLang="en-US" dirty="0" smtClean="0"/>
              <a:t>쇼핑몰 운영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쇼핑몰 성공의 비결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마이샵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코스모스 </a:t>
            </a:r>
            <a:r>
              <a:rPr lang="en-US" altLang="ko-KR" dirty="0" smtClean="0"/>
              <a:t>+ </a:t>
            </a:r>
            <a:r>
              <a:rPr lang="ko-KR" altLang="en-US" dirty="0" err="1" smtClean="0"/>
              <a:t>샵링커</a:t>
            </a:r>
            <a:endParaRPr lang="en-US" altLang="ko-KR" dirty="0" smtClean="0"/>
          </a:p>
          <a:p>
            <a:r>
              <a:rPr lang="ko-KR" altLang="en-US" dirty="0" err="1" smtClean="0"/>
              <a:t>지마켓</a:t>
            </a:r>
            <a:r>
              <a:rPr lang="en-US" altLang="ko-KR" dirty="0" smtClean="0"/>
              <a:t>,11</a:t>
            </a:r>
            <a:r>
              <a:rPr lang="ko-KR" altLang="en-US" dirty="0" smtClean="0"/>
              <a:t>번가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옥션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인터파크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스토어팜</a:t>
            </a:r>
            <a:endParaRPr lang="en-US" altLang="ko-KR" dirty="0" smtClean="0"/>
          </a:p>
          <a:p>
            <a:r>
              <a:rPr lang="ko-KR" altLang="en-US" dirty="0" err="1" smtClean="0"/>
              <a:t>고도몰</a:t>
            </a:r>
            <a:r>
              <a:rPr lang="ko-KR" altLang="en-US" dirty="0" smtClean="0"/>
              <a:t> </a:t>
            </a:r>
            <a:r>
              <a:rPr lang="en-US" altLang="ko-KR" dirty="0" smtClean="0"/>
              <a:t>+ </a:t>
            </a:r>
            <a:r>
              <a:rPr lang="ko-KR" altLang="en-US" dirty="0" err="1" smtClean="0"/>
              <a:t>샵링커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거의 대부분의 </a:t>
            </a:r>
            <a:r>
              <a:rPr lang="ko-KR" altLang="en-US" dirty="0" err="1" smtClean="0"/>
              <a:t>오픈마켓</a:t>
            </a:r>
            <a:endParaRPr lang="en-US" altLang="ko-KR" dirty="0" smtClean="0"/>
          </a:p>
          <a:p>
            <a:r>
              <a:rPr lang="ko-KR" altLang="en-US" dirty="0" err="1" smtClean="0"/>
              <a:t>하경소프트</a:t>
            </a:r>
            <a:r>
              <a:rPr lang="ko-KR" altLang="en-US" dirty="0" smtClean="0"/>
              <a:t> 멜론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지마켓</a:t>
            </a:r>
            <a:r>
              <a:rPr lang="en-US" altLang="ko-KR" dirty="0" smtClean="0"/>
              <a:t>,11</a:t>
            </a:r>
            <a:r>
              <a:rPr lang="ko-KR" altLang="en-US" dirty="0" smtClean="0"/>
              <a:t>번가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옥션</a:t>
            </a:r>
            <a:r>
              <a:rPr lang="en-US" altLang="ko-KR" dirty="0" smtClean="0"/>
              <a:t>,</a:t>
            </a:r>
            <a:r>
              <a:rPr lang="ko-KR" altLang="en-US" dirty="0" err="1" smtClean="0"/>
              <a:t>인터파크</a:t>
            </a:r>
            <a:endParaRPr lang="en-US" altLang="ko-KR" dirty="0" smtClean="0"/>
          </a:p>
          <a:p>
            <a:r>
              <a:rPr lang="ko-KR" altLang="en-US" dirty="0" err="1" smtClean="0"/>
              <a:t>샵링커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스토어팜</a:t>
            </a:r>
            <a:r>
              <a:rPr lang="ko-KR" altLang="en-US" dirty="0" smtClean="0"/>
              <a:t> 포함 다양한 </a:t>
            </a:r>
            <a:r>
              <a:rPr lang="ko-KR" altLang="en-US" dirty="0" err="1" smtClean="0"/>
              <a:t>오픈마켓</a:t>
            </a:r>
            <a:r>
              <a:rPr lang="en-US" altLang="ko-KR" dirty="0" smtClean="0"/>
              <a:t>,</a:t>
            </a:r>
            <a:r>
              <a:rPr lang="ko-KR" altLang="en-US" dirty="0" smtClean="0"/>
              <a:t>쇼핑몰</a:t>
            </a:r>
            <a:endParaRPr lang="en-US" altLang="ko-KR" dirty="0" smtClean="0"/>
          </a:p>
          <a:p>
            <a:r>
              <a:rPr lang="ko-KR" altLang="en-US" dirty="0" err="1" smtClean="0"/>
              <a:t>오픈마켓</a:t>
            </a:r>
            <a:r>
              <a:rPr lang="ko-KR" altLang="en-US" dirty="0" smtClean="0"/>
              <a:t> 연결프로그램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애드</a:t>
            </a:r>
            <a:r>
              <a:rPr lang="en-US" altLang="ko-KR" dirty="0" smtClean="0"/>
              <a:t>(ADD)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오픈마켓</a:t>
            </a:r>
            <a:r>
              <a:rPr lang="ko-KR" altLang="en-US" dirty="0" smtClean="0"/>
              <a:t> 운영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마이샵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코스모스 </a:t>
            </a:r>
            <a:r>
              <a:rPr lang="en-US" altLang="ko-KR" dirty="0" smtClean="0"/>
              <a:t>+ </a:t>
            </a:r>
            <a:r>
              <a:rPr lang="ko-KR" altLang="en-US" dirty="0" err="1" smtClean="0"/>
              <a:t>샵링커</a:t>
            </a:r>
            <a:endParaRPr lang="en-US" altLang="ko-KR" dirty="0" smtClean="0"/>
          </a:p>
          <a:p>
            <a:r>
              <a:rPr lang="en-US" altLang="ko-KR" dirty="0" smtClean="0"/>
              <a:t>110 </a:t>
            </a:r>
            <a:r>
              <a:rPr lang="ko-KR" altLang="en-US" dirty="0" smtClean="0"/>
              <a:t>개 이상의 </a:t>
            </a:r>
            <a:r>
              <a:rPr lang="ko-KR" altLang="en-US" dirty="0" err="1" smtClean="0"/>
              <a:t>오픈마켓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대량온라인샵에</a:t>
            </a:r>
            <a:r>
              <a:rPr lang="ko-KR" altLang="en-US" dirty="0" smtClean="0"/>
              <a:t> 상품등록</a:t>
            </a:r>
            <a:endParaRPr lang="en-US" altLang="ko-KR" dirty="0" smtClean="0"/>
          </a:p>
          <a:p>
            <a:r>
              <a:rPr lang="ko-KR" altLang="en-US" dirty="0" smtClean="0"/>
              <a:t>주문통합관리</a:t>
            </a:r>
            <a:endParaRPr lang="en-US" altLang="ko-KR" dirty="0" smtClean="0"/>
          </a:p>
          <a:p>
            <a:r>
              <a:rPr lang="ko-KR" altLang="en-US" dirty="0" smtClean="0"/>
              <a:t>고객게시판 통합관리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sz="1600" dirty="0" smtClean="0">
                <a:hlinkClick r:id="rId2"/>
              </a:rPr>
              <a:t>http://blog.naver.com/sdh0426wow/220021555157</a:t>
            </a:r>
            <a:endParaRPr lang="en-US" altLang="ko-KR" sz="1600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마이샵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MyShop</a:t>
            </a:r>
            <a:endParaRPr lang="ko-KR" altLang="en-US" dirty="0"/>
          </a:p>
        </p:txBody>
      </p:sp>
      <p:pic>
        <p:nvPicPr>
          <p:cNvPr id="4" name="그림 3" descr="토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708920"/>
            <a:ext cx="4661148" cy="2614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지마켓</a:t>
            </a:r>
            <a:r>
              <a:rPr lang="ko-KR" altLang="en-US" dirty="0" smtClean="0"/>
              <a:t> </a:t>
            </a:r>
            <a:r>
              <a:rPr lang="en-US" altLang="ko-KR" dirty="0" smtClean="0"/>
              <a:t>: 5</a:t>
            </a:r>
            <a:r>
              <a:rPr lang="ko-KR" altLang="en-US" dirty="0" smtClean="0"/>
              <a:t>천건 </a:t>
            </a:r>
            <a:r>
              <a:rPr lang="en-US" altLang="ko-KR" dirty="0" smtClean="0"/>
              <a:t>(</a:t>
            </a:r>
            <a:r>
              <a:rPr lang="ko-KR" altLang="en-US" dirty="0" smtClean="0"/>
              <a:t>회의를 통해 </a:t>
            </a:r>
            <a:r>
              <a:rPr lang="en-US" altLang="ko-KR" dirty="0" smtClean="0"/>
              <a:t>10</a:t>
            </a:r>
            <a:r>
              <a:rPr lang="ko-KR" altLang="en-US" dirty="0" err="1" smtClean="0"/>
              <a:t>만건까지</a:t>
            </a:r>
            <a:r>
              <a:rPr lang="ko-KR" altLang="en-US" dirty="0" smtClean="0"/>
              <a:t> 연장</a:t>
            </a:r>
            <a:r>
              <a:rPr lang="en-US" altLang="ko-KR" dirty="0" smtClean="0"/>
              <a:t>)</a:t>
            </a:r>
            <a:endParaRPr lang="en-US" altLang="ko-KR" dirty="0" smtClean="0"/>
          </a:p>
          <a:p>
            <a:r>
              <a:rPr lang="ko-KR" altLang="en-US" dirty="0" err="1" smtClean="0"/>
              <a:t>옥션</a:t>
            </a:r>
            <a:r>
              <a:rPr lang="ko-KR" altLang="en-US" dirty="0" smtClean="0"/>
              <a:t> </a:t>
            </a:r>
            <a:r>
              <a:rPr lang="en-US" altLang="ko-KR" dirty="0" smtClean="0"/>
              <a:t>: 5</a:t>
            </a:r>
            <a:r>
              <a:rPr lang="ko-KR" altLang="en-US" dirty="0" smtClean="0"/>
              <a:t>천건</a:t>
            </a:r>
            <a:endParaRPr lang="en-US" altLang="ko-KR" dirty="0" smtClean="0"/>
          </a:p>
          <a:p>
            <a:r>
              <a:rPr lang="en-US" altLang="ko-KR" dirty="0" smtClean="0"/>
              <a:t>11</a:t>
            </a:r>
            <a:r>
              <a:rPr lang="ko-KR" altLang="en-US" dirty="0" smtClean="0"/>
              <a:t>번가 </a:t>
            </a:r>
            <a:r>
              <a:rPr lang="en-US" altLang="ko-KR" dirty="0" smtClean="0"/>
              <a:t>: 5</a:t>
            </a:r>
            <a:r>
              <a:rPr lang="ko-KR" altLang="en-US" dirty="0" err="1" smtClean="0"/>
              <a:t>만건</a:t>
            </a:r>
            <a:endParaRPr lang="en-US" altLang="ko-KR" dirty="0" smtClean="0"/>
          </a:p>
          <a:p>
            <a:r>
              <a:rPr lang="ko-KR" altLang="en-US" dirty="0" smtClean="0"/>
              <a:t>선택과 집중으로 </a:t>
            </a:r>
            <a:r>
              <a:rPr lang="ko-KR" altLang="en-US" dirty="0" err="1" smtClean="0"/>
              <a:t>오픈마켓</a:t>
            </a:r>
            <a:r>
              <a:rPr lang="ko-KR" altLang="en-US" dirty="0" smtClean="0"/>
              <a:t> 운용</a:t>
            </a:r>
            <a:endParaRPr lang="en-US" altLang="ko-KR" dirty="0" smtClean="0"/>
          </a:p>
          <a:p>
            <a:r>
              <a:rPr lang="ko-KR" altLang="en-US" dirty="0" err="1" smtClean="0"/>
              <a:t>매출증대시</a:t>
            </a:r>
            <a:r>
              <a:rPr lang="ko-KR" altLang="en-US" dirty="0" smtClean="0"/>
              <a:t> </a:t>
            </a:r>
            <a:r>
              <a:rPr lang="en-US" altLang="ko-KR" dirty="0" smtClean="0"/>
              <a:t>MD</a:t>
            </a:r>
            <a:r>
              <a:rPr lang="ko-KR" altLang="en-US" dirty="0" smtClean="0"/>
              <a:t>팀장님과 </a:t>
            </a:r>
            <a:r>
              <a:rPr lang="ko-KR" altLang="en-US" dirty="0" err="1" smtClean="0"/>
              <a:t>상품수</a:t>
            </a:r>
            <a:r>
              <a:rPr lang="ko-KR" altLang="en-US" dirty="0" smtClean="0"/>
              <a:t> 협의 가능</a:t>
            </a:r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오픈마켓</a:t>
            </a:r>
            <a:r>
              <a:rPr lang="ko-KR" altLang="en-US" dirty="0" smtClean="0"/>
              <a:t> 상품제한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고도몰</a:t>
            </a:r>
            <a:r>
              <a:rPr lang="ko-KR" altLang="en-US" dirty="0" smtClean="0"/>
              <a:t> </a:t>
            </a:r>
            <a:r>
              <a:rPr lang="en-US" altLang="ko-KR" dirty="0" smtClean="0"/>
              <a:t>E</a:t>
            </a:r>
            <a:r>
              <a:rPr lang="ko-KR" altLang="en-US" dirty="0" smtClean="0"/>
              <a:t>나무 </a:t>
            </a:r>
            <a:r>
              <a:rPr lang="ko-KR" altLang="en-US" dirty="0" err="1" smtClean="0"/>
              <a:t>독립형</a:t>
            </a:r>
            <a:endParaRPr lang="en-US" altLang="ko-KR" dirty="0" smtClean="0"/>
          </a:p>
          <a:p>
            <a:r>
              <a:rPr lang="ko-KR" altLang="en-US" dirty="0" smtClean="0"/>
              <a:t>다양한 관리자 기능</a:t>
            </a:r>
            <a:endParaRPr lang="en-US" altLang="ko-KR" dirty="0" smtClean="0"/>
          </a:p>
          <a:p>
            <a:r>
              <a:rPr lang="ko-KR" altLang="en-US" dirty="0" smtClean="0"/>
              <a:t>단계적 서버 제공</a:t>
            </a:r>
            <a:endParaRPr lang="en-US" altLang="ko-KR" dirty="0" smtClean="0"/>
          </a:p>
          <a:p>
            <a:r>
              <a:rPr lang="ko-KR" altLang="en-US" dirty="0" smtClean="0"/>
              <a:t>친절한 </a:t>
            </a:r>
            <a:r>
              <a:rPr lang="en-US" altLang="ko-KR" dirty="0" smtClean="0"/>
              <a:t>CS</a:t>
            </a:r>
          </a:p>
          <a:p>
            <a:r>
              <a:rPr lang="ko-KR" altLang="en-US" dirty="0" err="1" smtClean="0"/>
              <a:t>셀리를</a:t>
            </a:r>
            <a:r>
              <a:rPr lang="ko-KR" altLang="en-US" dirty="0" smtClean="0"/>
              <a:t> 통한 </a:t>
            </a:r>
            <a:r>
              <a:rPr lang="ko-KR" altLang="en-US" dirty="0" err="1" smtClean="0"/>
              <a:t>오픈마켓</a:t>
            </a:r>
            <a:r>
              <a:rPr lang="ko-KR" altLang="en-US" dirty="0" smtClean="0"/>
              <a:t> 전송지원</a:t>
            </a:r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구매대행 쇼핑몰 운영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고도몰</a:t>
            </a:r>
            <a:r>
              <a:rPr lang="ko-KR" altLang="en-US" dirty="0" smtClean="0"/>
              <a:t> 홈페이지 </a:t>
            </a:r>
            <a:endParaRPr lang="en-US" altLang="ko-KR" dirty="0" smtClean="0"/>
          </a:p>
          <a:p>
            <a:r>
              <a:rPr lang="ko-KR" altLang="en-US" dirty="0" smtClean="0"/>
              <a:t>쇼핑몰</a:t>
            </a:r>
            <a:r>
              <a:rPr lang="en-US" altLang="ko-KR" dirty="0" smtClean="0"/>
              <a:t>-&gt;</a:t>
            </a:r>
            <a:r>
              <a:rPr lang="ko-KR" altLang="en-US" dirty="0" smtClean="0"/>
              <a:t>해외구매대행</a:t>
            </a:r>
            <a:endParaRPr lang="en-US" altLang="ko-KR" dirty="0" smtClean="0"/>
          </a:p>
          <a:p>
            <a:r>
              <a:rPr lang="en-US" altLang="ko-KR" dirty="0" smtClean="0"/>
              <a:t>http://www.godo.co.kr/echost/global/overseas-purchase-intro.gd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고도몰</a:t>
            </a:r>
            <a:r>
              <a:rPr lang="ko-KR" altLang="en-US" dirty="0" smtClean="0"/>
              <a:t> 해외구매대행 </a:t>
            </a:r>
            <a:r>
              <a:rPr lang="ko-KR" altLang="en-US" dirty="0" err="1" smtClean="0"/>
              <a:t>전문몰</a:t>
            </a:r>
            <a:r>
              <a:rPr lang="ko-KR" altLang="en-US" dirty="0" smtClean="0"/>
              <a:t> 신청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우수디자인 </a:t>
            </a:r>
            <a:r>
              <a:rPr lang="ko-KR" altLang="en-US" dirty="0" err="1" smtClean="0"/>
              <a:t>협력사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디자인교과서</a:t>
            </a:r>
            <a:endParaRPr lang="en-US" altLang="ko-KR" dirty="0" smtClean="0"/>
          </a:p>
          <a:p>
            <a:r>
              <a:rPr lang="ko-KR" altLang="en-US" dirty="0" err="1" smtClean="0"/>
              <a:t>고도몰</a:t>
            </a:r>
            <a:r>
              <a:rPr lang="ko-KR" altLang="en-US" dirty="0" smtClean="0"/>
              <a:t> 전문디자인</a:t>
            </a:r>
            <a:endParaRPr lang="en-US" altLang="ko-KR" dirty="0" smtClean="0"/>
          </a:p>
          <a:p>
            <a:r>
              <a:rPr lang="ko-KR" altLang="en-US" dirty="0" err="1" smtClean="0"/>
              <a:t>모바일</a:t>
            </a:r>
            <a:r>
              <a:rPr lang="ko-KR" altLang="en-US" dirty="0" smtClean="0"/>
              <a:t> 디자인 지원</a:t>
            </a:r>
            <a:endParaRPr lang="en-US" altLang="ko-KR" dirty="0" smtClean="0"/>
          </a:p>
          <a:p>
            <a:r>
              <a:rPr lang="en-US" altLang="ko-KR" dirty="0" smtClean="0"/>
              <a:t>http://design-book.co.kr/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고도몰</a:t>
            </a:r>
            <a:r>
              <a:rPr lang="ko-KR" altLang="en-US" dirty="0" smtClean="0"/>
              <a:t> 디자인 업체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직구에 대한 고객 반응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작년 </a:t>
            </a:r>
            <a:r>
              <a:rPr lang="en-US" altLang="ko-KR" dirty="0" smtClean="0"/>
              <a:t>1</a:t>
            </a:r>
            <a:r>
              <a:rPr lang="ko-KR" altLang="en-US" dirty="0" smtClean="0"/>
              <a:t>분기 </a:t>
            </a:r>
            <a:r>
              <a:rPr lang="en-US" altLang="ko-KR" dirty="0" smtClean="0"/>
              <a:t>: 368 </a:t>
            </a:r>
            <a:r>
              <a:rPr lang="ko-KR" altLang="en-US" dirty="0" err="1" smtClean="0"/>
              <a:t>만건</a:t>
            </a:r>
            <a:r>
              <a:rPr lang="ko-KR" altLang="en-US" dirty="0" smtClean="0"/>
              <a:t> </a:t>
            </a:r>
            <a:r>
              <a:rPr lang="en-US" altLang="ko-KR" dirty="0" smtClean="0"/>
              <a:t>-&gt; </a:t>
            </a:r>
            <a:r>
              <a:rPr lang="ko-KR" altLang="en-US" dirty="0" smtClean="0"/>
              <a:t>올해 </a:t>
            </a:r>
            <a:r>
              <a:rPr lang="en-US" altLang="ko-KR" dirty="0" smtClean="0"/>
              <a:t>1</a:t>
            </a:r>
            <a:r>
              <a:rPr lang="ko-KR" altLang="en-US" dirty="0" smtClean="0"/>
              <a:t>분기 </a:t>
            </a:r>
            <a:r>
              <a:rPr lang="en-US" altLang="ko-KR" dirty="0" smtClean="0"/>
              <a:t>: 388 </a:t>
            </a:r>
            <a:r>
              <a:rPr lang="ko-KR" altLang="en-US" dirty="0" err="1" smtClean="0"/>
              <a:t>만건</a:t>
            </a:r>
            <a:endParaRPr lang="en-US" altLang="ko-KR" dirty="0" smtClean="0"/>
          </a:p>
          <a:p>
            <a:r>
              <a:rPr lang="ko-KR" altLang="en-US" dirty="0" smtClean="0"/>
              <a:t>의류 매출 비용 감소 </a:t>
            </a:r>
            <a:r>
              <a:rPr lang="en-US" altLang="ko-KR" dirty="0" smtClean="0"/>
              <a:t>: 19% -&gt; 15%</a:t>
            </a:r>
          </a:p>
          <a:p>
            <a:r>
              <a:rPr lang="ko-KR" altLang="en-US" dirty="0" smtClean="0"/>
              <a:t>최고 인기 품목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식품류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사이즈가 안 맞아서 불편해함</a:t>
            </a:r>
            <a:endParaRPr lang="en-US" altLang="ko-KR" dirty="0" smtClean="0"/>
          </a:p>
          <a:p>
            <a:r>
              <a:rPr lang="ko-KR" altLang="en-US" dirty="0" smtClean="0"/>
              <a:t>배송비가 비쌈</a:t>
            </a:r>
            <a:endParaRPr lang="en-US" altLang="ko-KR" dirty="0" smtClean="0"/>
          </a:p>
          <a:p>
            <a:r>
              <a:rPr lang="ko-KR" altLang="en-US" dirty="0" err="1" smtClean="0"/>
              <a:t>한달가량의</a:t>
            </a:r>
            <a:r>
              <a:rPr lang="ko-KR" altLang="en-US" dirty="0" smtClean="0"/>
              <a:t> 배송기간이 참기 어렵다</a:t>
            </a:r>
            <a:endParaRPr lang="en-US" altLang="ko-KR" dirty="0" smtClean="0"/>
          </a:p>
          <a:p>
            <a:pPr>
              <a:buNone/>
            </a:pP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디자인교과서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51229" y="1600200"/>
            <a:ext cx="7241541" cy="4525963"/>
          </a:xfr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디자인교과서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틈새시장을 공략하자</a:t>
            </a:r>
            <a:endParaRPr lang="en-US" altLang="ko-KR" dirty="0" smtClean="0"/>
          </a:p>
          <a:p>
            <a:r>
              <a:rPr lang="ko-KR" altLang="en-US" dirty="0" smtClean="0"/>
              <a:t>가치의 경제를 실현하자</a:t>
            </a:r>
            <a:endParaRPr lang="en-US" altLang="ko-KR" dirty="0" smtClean="0"/>
          </a:p>
          <a:p>
            <a:r>
              <a:rPr lang="en-US" altLang="ko-KR" dirty="0" smtClean="0"/>
              <a:t>CS(Customer Service)</a:t>
            </a:r>
            <a:r>
              <a:rPr lang="ko-KR" altLang="en-US" dirty="0" smtClean="0"/>
              <a:t>를 과학적으로 진행하자</a:t>
            </a:r>
            <a:endParaRPr lang="en-US" altLang="ko-KR" dirty="0" smtClean="0"/>
          </a:p>
          <a:p>
            <a:r>
              <a:rPr lang="ko-KR" altLang="en-US" dirty="0" err="1" smtClean="0"/>
              <a:t>파너트사와</a:t>
            </a:r>
            <a:r>
              <a:rPr lang="ko-KR" altLang="en-US" dirty="0" smtClean="0"/>
              <a:t> 협력하자</a:t>
            </a:r>
            <a:endParaRPr lang="en-US" altLang="ko-KR" dirty="0" smtClean="0"/>
          </a:p>
          <a:p>
            <a:r>
              <a:rPr lang="ko-KR" altLang="en-US" dirty="0" smtClean="0"/>
              <a:t>자동화 솔루션을 이용하자</a:t>
            </a:r>
            <a:endParaRPr lang="en-US" altLang="ko-KR" dirty="0" smtClean="0"/>
          </a:p>
          <a:p>
            <a:r>
              <a:rPr lang="ko-KR" altLang="en-US" dirty="0" err="1" smtClean="0"/>
              <a:t>관심어</a:t>
            </a:r>
            <a:r>
              <a:rPr lang="ko-KR" altLang="en-US" dirty="0" smtClean="0"/>
              <a:t> 중심 마케팅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인스타그림</a:t>
            </a:r>
            <a:endParaRPr lang="en-US" altLang="ko-KR" dirty="0" smtClean="0"/>
          </a:p>
          <a:p>
            <a:r>
              <a:rPr lang="ko-KR" altLang="en-US" dirty="0" err="1" smtClean="0"/>
              <a:t>모바일</a:t>
            </a:r>
            <a:r>
              <a:rPr lang="ko-KR" altLang="en-US" dirty="0" smtClean="0"/>
              <a:t> 대응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네이버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스토어팜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구매대행을 성공하려면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상대적으로 긴 배송기간</a:t>
            </a:r>
            <a:endParaRPr lang="en-US" altLang="ko-KR" dirty="0" smtClean="0"/>
          </a:p>
          <a:p>
            <a:r>
              <a:rPr lang="ko-KR" altLang="en-US" dirty="0" smtClean="0"/>
              <a:t>다양한 배송대행 용어와 개념</a:t>
            </a:r>
            <a:endParaRPr lang="en-US" altLang="ko-KR" dirty="0" smtClean="0"/>
          </a:p>
          <a:p>
            <a:r>
              <a:rPr lang="ko-KR" altLang="en-US" dirty="0" smtClean="0"/>
              <a:t>전문화된 </a:t>
            </a:r>
            <a:r>
              <a:rPr lang="en-US" altLang="ko-KR" dirty="0" smtClean="0"/>
              <a:t>CS</a:t>
            </a:r>
            <a:r>
              <a:rPr lang="ko-KR" altLang="en-US" dirty="0" smtClean="0"/>
              <a:t>가 필요</a:t>
            </a:r>
            <a:endParaRPr lang="en-US" altLang="ko-KR" dirty="0" smtClean="0"/>
          </a:p>
          <a:p>
            <a:r>
              <a:rPr lang="ko-KR" altLang="en-US" dirty="0" err="1" smtClean="0"/>
              <a:t>파트너사와의</a:t>
            </a:r>
            <a:r>
              <a:rPr lang="ko-KR" altLang="en-US" dirty="0" smtClean="0"/>
              <a:t> 협력 </a:t>
            </a:r>
            <a:r>
              <a:rPr lang="en-US" altLang="ko-KR" dirty="0" smtClean="0"/>
              <a:t>CS</a:t>
            </a:r>
          </a:p>
          <a:p>
            <a:r>
              <a:rPr lang="ko-KR" altLang="en-US" dirty="0" err="1" smtClean="0"/>
              <a:t>고객성향별</a:t>
            </a:r>
            <a:r>
              <a:rPr lang="ko-KR" altLang="en-US" dirty="0" smtClean="0"/>
              <a:t> </a:t>
            </a:r>
            <a:r>
              <a:rPr lang="en-US" altLang="ko-KR" dirty="0" smtClean="0"/>
              <a:t>CS</a:t>
            </a:r>
          </a:p>
          <a:p>
            <a:r>
              <a:rPr lang="en-US" altLang="ko-KR" dirty="0" smtClean="0"/>
              <a:t>CS</a:t>
            </a:r>
            <a:r>
              <a:rPr lang="ko-KR" altLang="en-US" dirty="0" smtClean="0"/>
              <a:t>의 전략화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과학화</a:t>
            </a:r>
            <a:endParaRPr lang="en-US" altLang="ko-KR" dirty="0" smtClean="0"/>
          </a:p>
          <a:p>
            <a:r>
              <a:rPr lang="en-US" altLang="ko-KR" dirty="0" smtClean="0"/>
              <a:t>CS</a:t>
            </a:r>
            <a:r>
              <a:rPr lang="ko-KR" altLang="en-US" dirty="0" smtClean="0"/>
              <a:t>는 비즈니스 성패의 열쇠</a:t>
            </a:r>
            <a:r>
              <a:rPr lang="en-US" altLang="ko-KR" dirty="0" smtClean="0"/>
              <a:t>!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과학적인 </a:t>
            </a:r>
            <a:r>
              <a:rPr lang="en-US" altLang="ko-KR" dirty="0" smtClean="0"/>
              <a:t>CS[</a:t>
            </a:r>
            <a:r>
              <a:rPr lang="ko-KR" altLang="en-US" dirty="0" smtClean="0"/>
              <a:t>고객서비스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pic>
        <p:nvPicPr>
          <p:cNvPr id="5" name="그림 4" descr="콜센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2071678"/>
            <a:ext cx="3557612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1.</a:t>
            </a:r>
            <a:r>
              <a:rPr lang="ko-KR" altLang="en-US" dirty="0" smtClean="0"/>
              <a:t>무관심</a:t>
            </a:r>
            <a:r>
              <a:rPr lang="en-US" altLang="ko-KR" dirty="0" smtClean="0"/>
              <a:t>:</a:t>
            </a:r>
            <a:r>
              <a:rPr lang="ko-KR" altLang="en-US" dirty="0" err="1" smtClean="0"/>
              <a:t>고객의상황에</a:t>
            </a:r>
            <a:r>
              <a:rPr lang="ko-KR" altLang="en-US" dirty="0" smtClean="0"/>
              <a:t> 전혀 공감하지 않음</a:t>
            </a:r>
            <a:endParaRPr lang="en-US" altLang="ko-KR" dirty="0" smtClean="0"/>
          </a:p>
          <a:p>
            <a:r>
              <a:rPr lang="en-US" altLang="ko-KR" dirty="0" smtClean="0"/>
              <a:t>2.</a:t>
            </a:r>
            <a:r>
              <a:rPr lang="ko-KR" altLang="en-US" dirty="0" smtClean="0"/>
              <a:t>냉담</a:t>
            </a:r>
            <a:r>
              <a:rPr lang="en-US" altLang="ko-KR" dirty="0" smtClean="0"/>
              <a:t>:</a:t>
            </a:r>
            <a:r>
              <a:rPr lang="ko-KR" altLang="en-US" dirty="0" smtClean="0"/>
              <a:t>객관적</a:t>
            </a:r>
            <a:r>
              <a:rPr lang="en-US" altLang="ko-KR" dirty="0" smtClean="0"/>
              <a:t>,</a:t>
            </a:r>
            <a:r>
              <a:rPr lang="ko-KR" altLang="en-US" dirty="0" smtClean="0"/>
              <a:t>사무적인 응대</a:t>
            </a:r>
            <a:endParaRPr lang="en-US" altLang="ko-KR" dirty="0" smtClean="0"/>
          </a:p>
          <a:p>
            <a:r>
              <a:rPr lang="en-US" altLang="ko-KR" dirty="0" smtClean="0"/>
              <a:t>3.</a:t>
            </a:r>
            <a:r>
              <a:rPr lang="ko-KR" altLang="en-US" dirty="0" smtClean="0"/>
              <a:t>경직화</a:t>
            </a:r>
            <a:r>
              <a:rPr lang="en-US" altLang="ko-KR" dirty="0" smtClean="0"/>
              <a:t>:</a:t>
            </a:r>
            <a:r>
              <a:rPr lang="ko-KR" altLang="en-US" dirty="0" smtClean="0"/>
              <a:t>문의에 </a:t>
            </a:r>
            <a:r>
              <a:rPr lang="ko-KR" altLang="en-US" dirty="0" err="1" smtClean="0"/>
              <a:t>설명없이</a:t>
            </a:r>
            <a:r>
              <a:rPr lang="ko-KR" altLang="en-US" dirty="0" smtClean="0"/>
              <a:t> 예</a:t>
            </a:r>
            <a:r>
              <a:rPr lang="en-US" altLang="ko-KR" dirty="0" smtClean="0"/>
              <a:t>,</a:t>
            </a:r>
            <a:r>
              <a:rPr lang="ko-KR" altLang="en-US" dirty="0" smtClean="0"/>
              <a:t>아니오</a:t>
            </a:r>
            <a:endParaRPr lang="en-US" altLang="ko-KR" dirty="0" smtClean="0"/>
          </a:p>
          <a:p>
            <a:r>
              <a:rPr lang="en-US" altLang="ko-KR" dirty="0" smtClean="0"/>
              <a:t>4.</a:t>
            </a:r>
            <a:r>
              <a:rPr lang="ko-KR" altLang="en-US" dirty="0" smtClean="0"/>
              <a:t>개인기준으로 고객무시</a:t>
            </a:r>
            <a:endParaRPr lang="en-US" altLang="ko-KR" dirty="0" smtClean="0"/>
          </a:p>
          <a:p>
            <a:r>
              <a:rPr lang="en-US" altLang="ko-KR" dirty="0" smtClean="0"/>
              <a:t>5.</a:t>
            </a:r>
            <a:r>
              <a:rPr lang="ko-KR" altLang="en-US" dirty="0" smtClean="0"/>
              <a:t>자존심을 중시하여 거만하게 대함</a:t>
            </a:r>
            <a:endParaRPr lang="en-US" altLang="ko-KR" dirty="0" smtClean="0"/>
          </a:p>
          <a:p>
            <a:r>
              <a:rPr lang="en-US" altLang="ko-KR" dirty="0" smtClean="0"/>
              <a:t>6.</a:t>
            </a:r>
            <a:r>
              <a:rPr lang="ko-KR" altLang="en-US" dirty="0" smtClean="0"/>
              <a:t>규정제시</a:t>
            </a:r>
            <a:r>
              <a:rPr lang="en-US" altLang="ko-KR" dirty="0" smtClean="0"/>
              <a:t>:</a:t>
            </a:r>
            <a:r>
              <a:rPr lang="ko-KR" altLang="en-US" dirty="0" smtClean="0"/>
              <a:t>협의의 여지없는 규정설명</a:t>
            </a:r>
            <a:endParaRPr lang="en-US" altLang="ko-KR" dirty="0" smtClean="0"/>
          </a:p>
          <a:p>
            <a:r>
              <a:rPr lang="en-US" altLang="ko-KR" dirty="0" smtClean="0"/>
              <a:t>7.</a:t>
            </a:r>
            <a:r>
              <a:rPr lang="ko-KR" altLang="en-US" dirty="0" smtClean="0"/>
              <a:t>발뺌</a:t>
            </a:r>
            <a:r>
              <a:rPr lang="en-US" altLang="ko-KR" dirty="0" smtClean="0"/>
              <a:t>:</a:t>
            </a:r>
            <a:r>
              <a:rPr lang="ko-KR" altLang="en-US" dirty="0" smtClean="0"/>
              <a:t>쇼핑몰과실을 인정치 않고 </a:t>
            </a:r>
            <a:r>
              <a:rPr lang="ko-KR" altLang="en-US" dirty="0" err="1" smtClean="0"/>
              <a:t>대충넘김</a:t>
            </a:r>
            <a:endParaRPr lang="en-US" altLang="ko-KR" dirty="0" smtClean="0"/>
          </a:p>
          <a:p>
            <a:r>
              <a:rPr lang="en-US" altLang="ko-KR" dirty="0" smtClean="0"/>
              <a:t>8.</a:t>
            </a:r>
            <a:r>
              <a:rPr lang="ko-KR" altLang="en-US" dirty="0" smtClean="0"/>
              <a:t>업무미숙</a:t>
            </a:r>
            <a:r>
              <a:rPr lang="en-US" altLang="ko-KR" dirty="0" smtClean="0"/>
              <a:t>:</a:t>
            </a:r>
            <a:r>
              <a:rPr lang="ko-KR" altLang="en-US" dirty="0" smtClean="0"/>
              <a:t>상담내용이나 합의사항 누락</a:t>
            </a: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고객이 불편해 하는 </a:t>
            </a:r>
            <a:r>
              <a:rPr lang="en-US" altLang="ko-KR" dirty="0" smtClean="0"/>
              <a:t>CS </a:t>
            </a:r>
            <a:r>
              <a:rPr lang="ko-KR" altLang="en-US" dirty="0" smtClean="0"/>
              <a:t>사례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구매대행 협회</a:t>
            </a:r>
            <a:r>
              <a:rPr lang="en-US" altLang="ko-KR" dirty="0" smtClean="0"/>
              <a:t>[</a:t>
            </a:r>
            <a:r>
              <a:rPr lang="ko-KR" altLang="en-US" dirty="0" err="1" smtClean="0"/>
              <a:t>구매대행매니아</a:t>
            </a:r>
            <a:r>
              <a:rPr lang="en-US" altLang="ko-KR" dirty="0" smtClean="0"/>
              <a:t>]</a:t>
            </a:r>
            <a:r>
              <a:rPr lang="ko-KR" altLang="en-US" dirty="0" smtClean="0"/>
              <a:t> 다음카페에서 확인</a:t>
            </a:r>
            <a:endParaRPr lang="en-US" altLang="ko-KR" dirty="0" smtClean="0"/>
          </a:p>
          <a:p>
            <a:r>
              <a:rPr lang="ko-KR" altLang="en-US" dirty="0" smtClean="0"/>
              <a:t>다양한 구매대행 방법론 안내</a:t>
            </a:r>
            <a:endParaRPr lang="en-US" altLang="ko-KR" dirty="0" smtClean="0"/>
          </a:p>
          <a:p>
            <a:r>
              <a:rPr lang="ko-KR" altLang="en-US" dirty="0" err="1" smtClean="0"/>
              <a:t>심도있는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파트너사</a:t>
            </a:r>
            <a:r>
              <a:rPr lang="ko-KR" altLang="en-US" dirty="0" smtClean="0"/>
              <a:t> 소개</a:t>
            </a:r>
            <a:endParaRPr lang="en-US" altLang="ko-KR" dirty="0" smtClean="0"/>
          </a:p>
          <a:p>
            <a:r>
              <a:rPr lang="ko-KR" altLang="en-US" dirty="0" smtClean="0"/>
              <a:t>세무</a:t>
            </a:r>
            <a:r>
              <a:rPr lang="en-US" altLang="ko-KR" dirty="0" smtClean="0"/>
              <a:t>, </a:t>
            </a:r>
            <a:r>
              <a:rPr lang="ko-KR" altLang="en-US" dirty="0" smtClean="0"/>
              <a:t>법무관련 정보 안내</a:t>
            </a:r>
            <a:endParaRPr lang="en-US" altLang="ko-KR" dirty="0" smtClean="0"/>
          </a:p>
          <a:p>
            <a:r>
              <a:rPr lang="ko-KR" altLang="en-US" dirty="0" err="1" smtClean="0"/>
              <a:t>정민소프트</a:t>
            </a:r>
            <a:r>
              <a:rPr lang="ko-KR" altLang="en-US" dirty="0" smtClean="0"/>
              <a:t> 홈페이지 </a:t>
            </a:r>
            <a:r>
              <a:rPr lang="en-US" altLang="ko-KR" dirty="0" smtClean="0"/>
              <a:t>– </a:t>
            </a:r>
            <a:r>
              <a:rPr lang="ko-KR" altLang="en-US" dirty="0" err="1" smtClean="0"/>
              <a:t>별다방</a:t>
            </a:r>
            <a:endParaRPr lang="en-US" altLang="ko-KR" dirty="0" smtClean="0"/>
          </a:p>
          <a:p>
            <a:r>
              <a:rPr lang="ko-KR" altLang="en-US" dirty="0" err="1" smtClean="0"/>
              <a:t>네이버블로그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해외직구 </a:t>
            </a:r>
            <a:r>
              <a:rPr lang="ko-KR" altLang="en-US" dirty="0" err="1" smtClean="0"/>
              <a:t>뽀개기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좀더 자세한 구매대행정보는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정민소프트</a:t>
            </a:r>
            <a:r>
              <a:rPr lang="ko-KR" altLang="en-US" dirty="0" smtClean="0"/>
              <a:t> 홈페이지 </a:t>
            </a:r>
            <a:r>
              <a:rPr lang="en-US" altLang="ko-KR" dirty="0" smtClean="0">
                <a:hlinkClick r:id="rId2"/>
              </a:rPr>
              <a:t>www.jungminsoft.com</a:t>
            </a:r>
            <a:endParaRPr lang="en-US" altLang="ko-KR" dirty="0" smtClean="0"/>
          </a:p>
          <a:p>
            <a:r>
              <a:rPr lang="ko-KR" altLang="en-US" dirty="0" smtClean="0"/>
              <a:t>대표메일 </a:t>
            </a:r>
            <a:r>
              <a:rPr lang="en-US" altLang="ko-KR" dirty="0" smtClean="0"/>
              <a:t>: </a:t>
            </a:r>
            <a:r>
              <a:rPr lang="en-US" altLang="ko-KR" dirty="0" smtClean="0">
                <a:hlinkClick r:id="rId3"/>
              </a:rPr>
              <a:t>jungminsoft@gmail.com</a:t>
            </a:r>
            <a:endParaRPr lang="en-US" altLang="ko-KR" dirty="0" smtClean="0"/>
          </a:p>
          <a:p>
            <a:r>
              <a:rPr lang="ko-KR" altLang="en-US" dirty="0" smtClean="0"/>
              <a:t>위치 </a:t>
            </a:r>
            <a:r>
              <a:rPr lang="en-US" altLang="ko-KR" dirty="0" smtClean="0"/>
              <a:t>: 7</a:t>
            </a:r>
            <a:r>
              <a:rPr lang="ko-KR" altLang="en-US" dirty="0" smtClean="0"/>
              <a:t>호선 어린이 </a:t>
            </a:r>
            <a:r>
              <a:rPr lang="ko-KR" altLang="en-US" dirty="0" err="1" smtClean="0"/>
              <a:t>대공원역</a:t>
            </a:r>
            <a:r>
              <a:rPr lang="ko-KR" altLang="en-US" dirty="0" smtClean="0"/>
              <a:t> </a:t>
            </a:r>
            <a:r>
              <a:rPr lang="en-US" altLang="ko-KR" dirty="0" smtClean="0"/>
              <a:t>4</a:t>
            </a:r>
            <a:r>
              <a:rPr lang="ko-KR" altLang="en-US" dirty="0" err="1" smtClean="0"/>
              <a:t>번출구</a:t>
            </a:r>
            <a:r>
              <a:rPr lang="ko-KR" altLang="en-US" dirty="0" smtClean="0"/>
              <a:t> </a:t>
            </a:r>
            <a:r>
              <a:rPr lang="en-US" altLang="ko-KR" dirty="0" smtClean="0"/>
              <a:t>200m</a:t>
            </a:r>
          </a:p>
          <a:p>
            <a:r>
              <a:rPr lang="ko-KR" altLang="en-US" dirty="0" smtClean="0"/>
              <a:t>손성필 대표 </a:t>
            </a:r>
            <a:endParaRPr lang="en-US" altLang="ko-KR" dirty="0" smtClean="0"/>
          </a:p>
          <a:p>
            <a:r>
              <a:rPr lang="en-US" altLang="ko-KR" dirty="0" smtClean="0"/>
              <a:t>010-3211-4506</a:t>
            </a:r>
          </a:p>
          <a:p>
            <a:r>
              <a:rPr lang="ko-KR" altLang="en-US" dirty="0" smtClean="0"/>
              <a:t>기타문의는 </a:t>
            </a:r>
            <a:r>
              <a:rPr lang="ko-KR" altLang="en-US" dirty="0" err="1" smtClean="0"/>
              <a:t>정민소프트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고객센타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 smtClean="0"/>
              <a:t>   02 – 465 – 5057 </a:t>
            </a:r>
            <a:r>
              <a:rPr lang="ko-KR" altLang="en-US" dirty="0" smtClean="0"/>
              <a:t>내선번호 </a:t>
            </a:r>
            <a:r>
              <a:rPr lang="en-US" altLang="ko-KR" dirty="0" smtClean="0"/>
              <a:t>1</a:t>
            </a:r>
            <a:r>
              <a:rPr lang="ko-KR" altLang="en-US" dirty="0" smtClean="0"/>
              <a:t>번</a:t>
            </a:r>
            <a:endParaRPr lang="en-US" altLang="ko-KR" dirty="0" smtClean="0"/>
          </a:p>
          <a:p>
            <a:pPr>
              <a:buNone/>
            </a:pPr>
            <a:endParaRPr lang="en-US" altLang="ko-KR" dirty="0" smtClean="0"/>
          </a:p>
          <a:p>
            <a:r>
              <a:rPr lang="ko-KR" altLang="en-US" dirty="0" smtClean="0"/>
              <a:t>감사합니다</a:t>
            </a:r>
            <a:r>
              <a:rPr lang="en-US" altLang="ko-KR" dirty="0" smtClean="0"/>
              <a:t>.~^^!!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연락하려면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r>
              <a:rPr lang="ko-KR" altLang="en-US" dirty="0" smtClean="0"/>
              <a:t>알뜰하게 구매할 수 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국내에 없는 아이템을 살 수 있다</a:t>
            </a:r>
            <a:r>
              <a:rPr lang="en-US" altLang="ko-KR" dirty="0" smtClean="0"/>
              <a:t>.</a:t>
            </a:r>
          </a:p>
          <a:p>
            <a:pPr>
              <a:buNone/>
            </a:pPr>
            <a:endParaRPr lang="en-US" altLang="ko-KR" dirty="0" smtClean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왜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구매대행에 열광할까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  <p:pic>
        <p:nvPicPr>
          <p:cNvPr id="5" name="그림 4" descr="봄정기세일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2708920"/>
            <a:ext cx="3258352" cy="2736304"/>
          </a:xfrm>
          <a:prstGeom prst="rect">
            <a:avLst/>
          </a:prstGeom>
        </p:spPr>
      </p:pic>
      <p:pic>
        <p:nvPicPr>
          <p:cNvPr id="6" name="그림 5" descr="NISI20150705_0011130544_web_99_201507051554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708920"/>
            <a:ext cx="4103345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구려 벽화">
  <a:themeElements>
    <a:clrScheme name="고구려 벽화">
      <a:dk1>
        <a:sysClr val="windowText" lastClr="000000"/>
      </a:dk1>
      <a:lt1>
        <a:sysClr val="window" lastClr="FFFFFF"/>
      </a:lt1>
      <a:dk2>
        <a:srgbClr val="433021"/>
      </a:dk2>
      <a:lt2>
        <a:srgbClr val="E8D8CA"/>
      </a:lt2>
      <a:accent1>
        <a:srgbClr val="E49458"/>
      </a:accent1>
      <a:accent2>
        <a:srgbClr val="74AD8D"/>
      </a:accent2>
      <a:accent3>
        <a:srgbClr val="D4AC30"/>
      </a:accent3>
      <a:accent4>
        <a:srgbClr val="7BA5BE"/>
      </a:accent4>
      <a:accent5>
        <a:srgbClr val="E4A098"/>
      </a:accent5>
      <a:accent6>
        <a:srgbClr val="70B4B7"/>
      </a:accent6>
      <a:hlink>
        <a:srgbClr val="008685"/>
      </a:hlink>
      <a:folHlink>
        <a:srgbClr val="EA5A23"/>
      </a:folHlink>
    </a:clrScheme>
    <a:fontScheme name="고구려 벽화">
      <a:maj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60000">
              <a:schemeClr val="phClr">
                <a:tint val="100000"/>
                <a:shade val="55000"/>
                <a:hueMod val="100000"/>
                <a:satMod val="100000"/>
              </a:schemeClr>
            </a:gs>
          </a:gsLst>
          <a:path path="circle">
            <a:fillToRect l="50000" t="90000" r="50000" b="1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3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Hunting</Template>
  <TotalTime>588</TotalTime>
  <Words>1642</Words>
  <Application>Microsoft Office PowerPoint</Application>
  <PresentationFormat>화면 슬라이드 쇼(4:3)</PresentationFormat>
  <Paragraphs>576</Paragraphs>
  <Slides>85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85</vt:i4>
      </vt:variant>
    </vt:vector>
  </HeadingPairs>
  <TitlesOfParts>
    <vt:vector size="86" baseType="lpstr">
      <vt:lpstr>고구려 벽화</vt:lpstr>
      <vt:lpstr>구매대행 성공 창업 전략</vt:lpstr>
      <vt:lpstr>세미나 진행 순서</vt:lpstr>
      <vt:lpstr>정민소프트 소개</vt:lpstr>
      <vt:lpstr>강사소개 - 손성필대표</vt:lpstr>
      <vt:lpstr>구매대행 열풍</vt:lpstr>
      <vt:lpstr>해외카드 이용실적</vt:lpstr>
      <vt:lpstr>직구 성장율</vt:lpstr>
      <vt:lpstr>직구에 대한 고객 반응</vt:lpstr>
      <vt:lpstr>왜 구매대행에 열광할까? </vt:lpstr>
      <vt:lpstr>알뜰구매현상</vt:lpstr>
      <vt:lpstr>백화점 vs 해외직구 구매비용</vt:lpstr>
      <vt:lpstr>직구 얼마나 싼가? Bestbuy Sale행사</vt:lpstr>
      <vt:lpstr>직구 얼마나 싼가? Bestbuy Sale행사</vt:lpstr>
      <vt:lpstr>나는 너가 가질 수 없는걸 가져!</vt:lpstr>
      <vt:lpstr>조승우 시계 구매</vt:lpstr>
      <vt:lpstr>조승우 시계 구매</vt:lpstr>
      <vt:lpstr>직구 열풍의 예 : 갭티3종 $5*3=$15</vt:lpstr>
      <vt:lpstr>직구 열풍의 예 : 폴로긴팔티 : $20, $18</vt:lpstr>
      <vt:lpstr>구매대행이란?</vt:lpstr>
      <vt:lpstr>구매대행 열풍의 또 다른 배경</vt:lpstr>
      <vt:lpstr>아마존 드론 – 무인항공기 배송</vt:lpstr>
      <vt:lpstr>구매대행 창업을 위한 준비</vt:lpstr>
      <vt:lpstr>구매대행을 시작하려면</vt:lpstr>
      <vt:lpstr>구매대행비지니스의 이점</vt:lpstr>
      <vt:lpstr>재고가 없는 서비스</vt:lpstr>
      <vt:lpstr>상품진열 수 비교</vt:lpstr>
      <vt:lpstr>무한 브랜드, 상품 정보</vt:lpstr>
      <vt:lpstr>10대가 선호하는 브랜드(중1~고3)</vt:lpstr>
      <vt:lpstr>자동화 솔루션을 이용하면</vt:lpstr>
      <vt:lpstr>LG세탁기</vt:lpstr>
      <vt:lpstr>왜 아이템선정을 잘해야 하는가?</vt:lpstr>
      <vt:lpstr>아이템 선정 방법</vt:lpstr>
      <vt:lpstr>몰테일 &amp; 테일리스트</vt:lpstr>
      <vt:lpstr>몰테일</vt:lpstr>
      <vt:lpstr>모바일 쇼핑 증가</vt:lpstr>
      <vt:lpstr>모바일 이용비중</vt:lpstr>
      <vt:lpstr>왜 코스모스로 상품등록을 해야 할까?</vt:lpstr>
      <vt:lpstr>대량등록으로 성공한 사례</vt:lpstr>
      <vt:lpstr>Eleparts.co.kr</vt:lpstr>
      <vt:lpstr>Jelly-pop.com</vt:lpstr>
      <vt:lpstr>Poloholic.co.kr</vt:lpstr>
      <vt:lpstr>3kh.co.kr</vt:lpstr>
      <vt:lpstr>Buyfine.net</vt:lpstr>
      <vt:lpstr>인기쇼핑몰순위</vt:lpstr>
      <vt:lpstr>등록이 어려운 상품</vt:lpstr>
      <vt:lpstr>코스모스 상품등록 시연</vt:lpstr>
      <vt:lpstr>분석된 사이트 안내</vt:lpstr>
      <vt:lpstr>신규분석 신청 방법 및 비용</vt:lpstr>
      <vt:lpstr>최근 트렌드</vt:lpstr>
      <vt:lpstr>관심어 마케팅 : 인스타그램</vt:lpstr>
      <vt:lpstr>모바일 쇼핑 : 스토어팜</vt:lpstr>
      <vt:lpstr>구매대행 운영자의 핵심업무</vt:lpstr>
      <vt:lpstr>왜 배송을 잘해야 하는가?</vt:lpstr>
      <vt:lpstr>베테랑 배대지 업체</vt:lpstr>
      <vt:lpstr>배송협력사</vt:lpstr>
      <vt:lpstr>배대지 업체와 계약하려면</vt:lpstr>
      <vt:lpstr>재고관리는 왜 해야 하는가?</vt:lpstr>
      <vt:lpstr>자주 바뀌는 정보는 무엇인가?</vt:lpstr>
      <vt:lpstr>가격은 언제 변동하는가?</vt:lpstr>
      <vt:lpstr>미국의 기념일</vt:lpstr>
      <vt:lpstr>코스모스 재고관리 시연</vt:lpstr>
      <vt:lpstr>코스모스 장바구니 재고관리 시연</vt:lpstr>
      <vt:lpstr>가격관리는 왜 해야하는가?</vt:lpstr>
      <vt:lpstr>싸게 매입하는 방법</vt:lpstr>
      <vt:lpstr>가격에 영향을 주는 요소들</vt:lpstr>
      <vt:lpstr>무게별 레잇을 적용하는 방법</vt:lpstr>
      <vt:lpstr>코스모스 가격관리 시연</vt:lpstr>
      <vt:lpstr>아마존제품을 판매하려면</vt:lpstr>
      <vt:lpstr>알리익스프레스제품을 판매하려면</vt:lpstr>
      <vt:lpstr>역직구, 글로벌셀러 판매</vt:lpstr>
      <vt:lpstr>애드 : 쿠차 상품 전송</vt:lpstr>
      <vt:lpstr>애드 : 에누리 상품 전송</vt:lpstr>
      <vt:lpstr>쇼핑몰 성공의 비결</vt:lpstr>
      <vt:lpstr>오픈마켓 운영</vt:lpstr>
      <vt:lpstr>마이샵 MyShop</vt:lpstr>
      <vt:lpstr>오픈마켓 상품제한</vt:lpstr>
      <vt:lpstr>구매대행 쇼핑몰 운영</vt:lpstr>
      <vt:lpstr>고도몰 해외구매대행 전문몰 신청</vt:lpstr>
      <vt:lpstr>고도몰 디자인 업체</vt:lpstr>
      <vt:lpstr>디자인교과서</vt:lpstr>
      <vt:lpstr>구매대행을 성공하려면</vt:lpstr>
      <vt:lpstr>과학적인 CS[고객서비스]</vt:lpstr>
      <vt:lpstr>고객이 불편해 하는 CS 사례</vt:lpstr>
      <vt:lpstr>좀더 자세한 구매대행정보는?</vt:lpstr>
      <vt:lpstr>연락하려면?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왜 구매대행인가?</dc:title>
  <dc:creator>devstar</dc:creator>
  <cp:lastModifiedBy>Admin</cp:lastModifiedBy>
  <cp:revision>52</cp:revision>
  <dcterms:created xsi:type="dcterms:W3CDTF">2015-04-26T01:11:53Z</dcterms:created>
  <dcterms:modified xsi:type="dcterms:W3CDTF">2015-08-17T02:10:03Z</dcterms:modified>
</cp:coreProperties>
</file>